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handoutMasterIdLst>
    <p:handoutMasterId r:id="rId42"/>
  </p:handoutMasterIdLst>
  <p:sldIdLst>
    <p:sldId id="345" r:id="rId5"/>
    <p:sldId id="1805" r:id="rId6"/>
    <p:sldId id="1826" r:id="rId7"/>
    <p:sldId id="1851" r:id="rId8"/>
    <p:sldId id="1827" r:id="rId9"/>
    <p:sldId id="1837" r:id="rId10"/>
    <p:sldId id="1850" r:id="rId11"/>
    <p:sldId id="1852" r:id="rId12"/>
    <p:sldId id="1846" r:id="rId13"/>
    <p:sldId id="1847" r:id="rId14"/>
    <p:sldId id="1848" r:id="rId15"/>
    <p:sldId id="1849" r:id="rId16"/>
    <p:sldId id="1830" r:id="rId17"/>
    <p:sldId id="1831" r:id="rId18"/>
    <p:sldId id="1838" r:id="rId19"/>
    <p:sldId id="1839" r:id="rId20"/>
    <p:sldId id="1823" r:id="rId21"/>
    <p:sldId id="1815" r:id="rId22"/>
    <p:sldId id="1814" r:id="rId23"/>
    <p:sldId id="1842" r:id="rId24"/>
    <p:sldId id="1832" r:id="rId25"/>
    <p:sldId id="1833" r:id="rId26"/>
    <p:sldId id="1834" r:id="rId27"/>
    <p:sldId id="1844" r:id="rId28"/>
    <p:sldId id="1809" r:id="rId29"/>
    <p:sldId id="1824" r:id="rId30"/>
    <p:sldId id="1840" r:id="rId31"/>
    <p:sldId id="1841" r:id="rId32"/>
    <p:sldId id="1825" r:id="rId33"/>
    <p:sldId id="1845" r:id="rId34"/>
    <p:sldId id="1813" r:id="rId35"/>
    <p:sldId id="1808" r:id="rId36"/>
    <p:sldId id="1810" r:id="rId37"/>
    <p:sldId id="1817" r:id="rId38"/>
    <p:sldId id="267" r:id="rId39"/>
    <p:sldId id="36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528" userDrawn="1">
          <p15:clr>
            <a:srgbClr val="A4A3A4"/>
          </p15:clr>
        </p15:guide>
        <p15:guide id="4" pos="210" userDrawn="1">
          <p15:clr>
            <a:srgbClr val="A4A3A4"/>
          </p15:clr>
        </p15:guide>
        <p15:guide id="5" pos="2472" userDrawn="1">
          <p15:clr>
            <a:srgbClr val="A4A3A4"/>
          </p15:clr>
        </p15:guide>
        <p15:guide id="7" pos="2712" userDrawn="1">
          <p15:clr>
            <a:srgbClr val="A4A3A4"/>
          </p15:clr>
        </p15:guide>
        <p15:guide id="8" pos="3716" userDrawn="1">
          <p15:clr>
            <a:srgbClr val="A4A3A4"/>
          </p15:clr>
        </p15:guide>
        <p15:guide id="9" pos="3960" userDrawn="1">
          <p15:clr>
            <a:srgbClr val="A4A3A4"/>
          </p15:clr>
        </p15:guide>
        <p15:guide id="10" pos="4968" userDrawn="1">
          <p15:clr>
            <a:srgbClr val="A4A3A4"/>
          </p15:clr>
        </p15:guide>
        <p15:guide id="11" pos="5088" userDrawn="1">
          <p15:clr>
            <a:srgbClr val="A4A3A4"/>
          </p15:clr>
        </p15:guide>
        <p15:guide id="12" pos="5208" userDrawn="1">
          <p15:clr>
            <a:srgbClr val="A4A3A4"/>
          </p15:clr>
        </p15:guide>
        <p15:guide id="13" pos="7470" userDrawn="1">
          <p15:clr>
            <a:srgbClr val="A4A3A4"/>
          </p15:clr>
        </p15:guide>
        <p15:guide id="14" orient="horz" pos="1056" userDrawn="1">
          <p15:clr>
            <a:srgbClr val="A4A3A4"/>
          </p15:clr>
        </p15:guide>
        <p15:guide id="15" orient="horz" pos="3912" userDrawn="1">
          <p15:clr>
            <a:srgbClr val="A4A3A4"/>
          </p15:clr>
        </p15:guide>
        <p15:guide id="16" orient="horz" pos="840" userDrawn="1">
          <p15:clr>
            <a:srgbClr val="A4A3A4"/>
          </p15:clr>
        </p15:guide>
        <p15:guide id="17" orient="horz" pos="730" userDrawn="1">
          <p15:clr>
            <a:srgbClr val="A4A3A4"/>
          </p15:clr>
        </p15:guide>
        <p15:guide id="18" orient="horz" pos="180" userDrawn="1">
          <p15:clr>
            <a:srgbClr val="A4A3A4"/>
          </p15:clr>
        </p15:guide>
        <p15:guide id="20" orient="horz" pos="4152" userDrawn="1">
          <p15:clr>
            <a:srgbClr val="A4A3A4"/>
          </p15:clr>
        </p15:guide>
        <p15:guide id="21" orient="horz" pos="216" userDrawn="1">
          <p15:clr>
            <a:srgbClr val="A4A3A4"/>
          </p15:clr>
        </p15:guide>
        <p15:guide id="22" orient="horz" pos="3352" userDrawn="1">
          <p15:clr>
            <a:srgbClr val="A4A3A4"/>
          </p15:clr>
        </p15:guide>
        <p15:guide id="23" orient="horz" pos="1592" userDrawn="1">
          <p15:clr>
            <a:srgbClr val="A4A3A4"/>
          </p15:clr>
        </p15:guide>
        <p15:guide id="24" pos="25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banks, Allison (RIS-ATL)" initials="EA(" lastIdx="14" clrIdx="0">
    <p:extLst>
      <p:ext uri="{19B8F6BF-5375-455C-9EA6-DF929625EA0E}">
        <p15:presenceInfo xmlns:p15="http://schemas.microsoft.com/office/powerpoint/2012/main" userId="S-1-5-21-2734890129-506862872-3794469163-52371" providerId="AD"/>
      </p:ext>
    </p:extLst>
  </p:cmAuthor>
  <p:cmAuthor id="2" name="Stokes, Donna (RIS-ATL)" initials="SD(" lastIdx="2" clrIdx="1">
    <p:extLst>
      <p:ext uri="{19B8F6BF-5375-455C-9EA6-DF929625EA0E}">
        <p15:presenceInfo xmlns:p15="http://schemas.microsoft.com/office/powerpoint/2012/main" userId="S-1-5-21-2734890129-506862872-3794469163-20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1D3555"/>
    <a:srgbClr val="002060"/>
    <a:srgbClr val="00153E"/>
    <a:srgbClr val="2134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682AA-CA8C-4400-9F5A-87F399ECD306}" v="3" dt="2024-12-06T18:28:00.430"/>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guide pos="3840"/>
        <p:guide orient="horz" pos="528"/>
        <p:guide pos="210"/>
        <p:guide pos="2472"/>
        <p:guide pos="2712"/>
        <p:guide pos="3716"/>
        <p:guide pos="3960"/>
        <p:guide pos="4968"/>
        <p:guide pos="5088"/>
        <p:guide pos="5208"/>
        <p:guide pos="7470"/>
        <p:guide orient="horz" pos="1056"/>
        <p:guide orient="horz" pos="3912"/>
        <p:guide orient="horz" pos="840"/>
        <p:guide orient="horz" pos="730"/>
        <p:guide orient="horz" pos="180"/>
        <p:guide orient="horz" pos="4152"/>
        <p:guide orient="horz" pos="216"/>
        <p:guide orient="horz" pos="3352"/>
        <p:guide orient="horz" pos="1592"/>
        <p:guide pos="259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ri Schott" userId="1e672703-fbda-4e9b-bac9-f82ddc958f55" providerId="ADAL" clId="{327682AA-CA8C-4400-9F5A-87F399ECD306}"/>
    <pc:docChg chg="custSel modSld">
      <pc:chgData name="Perri Schott" userId="1e672703-fbda-4e9b-bac9-f82ddc958f55" providerId="ADAL" clId="{327682AA-CA8C-4400-9F5A-87F399ECD306}" dt="2024-12-09T18:50:32.347" v="961" actId="20577"/>
      <pc:docMkLst>
        <pc:docMk/>
      </pc:docMkLst>
      <pc:sldChg chg="modSp mod">
        <pc:chgData name="Perri Schott" userId="1e672703-fbda-4e9b-bac9-f82ddc958f55" providerId="ADAL" clId="{327682AA-CA8C-4400-9F5A-87F399ECD306}" dt="2024-12-03T18:34:20.530" v="38" actId="20577"/>
        <pc:sldMkLst>
          <pc:docMk/>
          <pc:sldMk cId="2890174345" sldId="1805"/>
        </pc:sldMkLst>
        <pc:spChg chg="mod">
          <ac:chgData name="Perri Schott" userId="1e672703-fbda-4e9b-bac9-f82ddc958f55" providerId="ADAL" clId="{327682AA-CA8C-4400-9F5A-87F399ECD306}" dt="2024-12-03T18:34:20.530" v="38" actId="20577"/>
          <ac:spMkLst>
            <pc:docMk/>
            <pc:sldMk cId="2890174345" sldId="1805"/>
            <ac:spMk id="6" creationId="{455DA9A1-A998-448B-BBD8-A77FAFE2A0D2}"/>
          </ac:spMkLst>
        </pc:spChg>
      </pc:sldChg>
      <pc:sldChg chg="modSp mod">
        <pc:chgData name="Perri Schott" userId="1e672703-fbda-4e9b-bac9-f82ddc958f55" providerId="ADAL" clId="{327682AA-CA8C-4400-9F5A-87F399ECD306}" dt="2024-12-03T20:46:44.031" v="462" actId="20577"/>
        <pc:sldMkLst>
          <pc:docMk/>
          <pc:sldMk cId="1278237023" sldId="1808"/>
        </pc:sldMkLst>
        <pc:spChg chg="mod">
          <ac:chgData name="Perri Schott" userId="1e672703-fbda-4e9b-bac9-f82ddc958f55" providerId="ADAL" clId="{327682AA-CA8C-4400-9F5A-87F399ECD306}" dt="2024-12-03T20:46:44.031" v="462" actId="20577"/>
          <ac:spMkLst>
            <pc:docMk/>
            <pc:sldMk cId="1278237023" sldId="1808"/>
            <ac:spMk id="6" creationId="{455DA9A1-A998-448B-BBD8-A77FAFE2A0D2}"/>
          </ac:spMkLst>
        </pc:spChg>
      </pc:sldChg>
      <pc:sldChg chg="modSp mod">
        <pc:chgData name="Perri Schott" userId="1e672703-fbda-4e9b-bac9-f82ddc958f55" providerId="ADAL" clId="{327682AA-CA8C-4400-9F5A-87F399ECD306}" dt="2024-12-06T18:21:20.567" v="799" actId="20577"/>
        <pc:sldMkLst>
          <pc:docMk/>
          <pc:sldMk cId="1670718736" sldId="1809"/>
        </pc:sldMkLst>
        <pc:spChg chg="mod">
          <ac:chgData name="Perri Schott" userId="1e672703-fbda-4e9b-bac9-f82ddc958f55" providerId="ADAL" clId="{327682AA-CA8C-4400-9F5A-87F399ECD306}" dt="2024-12-06T18:21:20.567" v="799" actId="20577"/>
          <ac:spMkLst>
            <pc:docMk/>
            <pc:sldMk cId="1670718736" sldId="1809"/>
            <ac:spMk id="6" creationId="{455DA9A1-A998-448B-BBD8-A77FAFE2A0D2}"/>
          </ac:spMkLst>
        </pc:spChg>
      </pc:sldChg>
      <pc:sldChg chg="modSp mod">
        <pc:chgData name="Perri Schott" userId="1e672703-fbda-4e9b-bac9-f82ddc958f55" providerId="ADAL" clId="{327682AA-CA8C-4400-9F5A-87F399ECD306}" dt="2024-12-03T20:48:57.632" v="464" actId="20577"/>
        <pc:sldMkLst>
          <pc:docMk/>
          <pc:sldMk cId="2810063271" sldId="1810"/>
        </pc:sldMkLst>
        <pc:spChg chg="mod">
          <ac:chgData name="Perri Schott" userId="1e672703-fbda-4e9b-bac9-f82ddc958f55" providerId="ADAL" clId="{327682AA-CA8C-4400-9F5A-87F399ECD306}" dt="2024-12-03T20:48:57.632" v="464" actId="20577"/>
          <ac:spMkLst>
            <pc:docMk/>
            <pc:sldMk cId="2810063271" sldId="1810"/>
            <ac:spMk id="6" creationId="{455DA9A1-A998-448B-BBD8-A77FAFE2A0D2}"/>
          </ac:spMkLst>
        </pc:spChg>
      </pc:sldChg>
      <pc:sldChg chg="modSp mod">
        <pc:chgData name="Perri Schott" userId="1e672703-fbda-4e9b-bac9-f82ddc958f55" providerId="ADAL" clId="{327682AA-CA8C-4400-9F5A-87F399ECD306}" dt="2024-12-03T20:46:16.217" v="457" actId="20577"/>
        <pc:sldMkLst>
          <pc:docMk/>
          <pc:sldMk cId="1753759246" sldId="1813"/>
        </pc:sldMkLst>
        <pc:spChg chg="mod">
          <ac:chgData name="Perri Schott" userId="1e672703-fbda-4e9b-bac9-f82ddc958f55" providerId="ADAL" clId="{327682AA-CA8C-4400-9F5A-87F399ECD306}" dt="2024-12-03T20:46:16.217" v="457" actId="20577"/>
          <ac:spMkLst>
            <pc:docMk/>
            <pc:sldMk cId="1753759246" sldId="1813"/>
            <ac:spMk id="6" creationId="{455DA9A1-A998-448B-BBD8-A77FAFE2A0D2}"/>
          </ac:spMkLst>
        </pc:spChg>
      </pc:sldChg>
      <pc:sldChg chg="modSp mod">
        <pc:chgData name="Perri Schott" userId="1e672703-fbda-4e9b-bac9-f82ddc958f55" providerId="ADAL" clId="{327682AA-CA8C-4400-9F5A-87F399ECD306}" dt="2024-12-03T20:30:49.395" v="297" actId="20577"/>
        <pc:sldMkLst>
          <pc:docMk/>
          <pc:sldMk cId="2976234751" sldId="1815"/>
        </pc:sldMkLst>
        <pc:spChg chg="mod">
          <ac:chgData name="Perri Schott" userId="1e672703-fbda-4e9b-bac9-f82ddc958f55" providerId="ADAL" clId="{327682AA-CA8C-4400-9F5A-87F399ECD306}" dt="2024-12-03T20:30:49.395" v="297" actId="20577"/>
          <ac:spMkLst>
            <pc:docMk/>
            <pc:sldMk cId="2976234751" sldId="1815"/>
            <ac:spMk id="6" creationId="{455DA9A1-A998-448B-BBD8-A77FAFE2A0D2}"/>
          </ac:spMkLst>
        </pc:spChg>
      </pc:sldChg>
      <pc:sldChg chg="addSp modSp mod">
        <pc:chgData name="Perri Schott" userId="1e672703-fbda-4e9b-bac9-f82ddc958f55" providerId="ADAL" clId="{327682AA-CA8C-4400-9F5A-87F399ECD306}" dt="2024-12-06T18:28:30.532" v="947" actId="20577"/>
        <pc:sldMkLst>
          <pc:docMk/>
          <pc:sldMk cId="2879565522" sldId="1817"/>
        </pc:sldMkLst>
        <pc:spChg chg="mod">
          <ac:chgData name="Perri Schott" userId="1e672703-fbda-4e9b-bac9-f82ddc958f55" providerId="ADAL" clId="{327682AA-CA8C-4400-9F5A-87F399ECD306}" dt="2024-12-06T18:25:33.808" v="898" actId="20577"/>
          <ac:spMkLst>
            <pc:docMk/>
            <pc:sldMk cId="2879565522" sldId="1817"/>
            <ac:spMk id="2" creationId="{00000000-0000-0000-0000-000000000000}"/>
          </ac:spMkLst>
        </pc:spChg>
        <pc:spChg chg="mod">
          <ac:chgData name="Perri Schott" userId="1e672703-fbda-4e9b-bac9-f82ddc958f55" providerId="ADAL" clId="{327682AA-CA8C-4400-9F5A-87F399ECD306}" dt="2024-12-06T18:28:30.532" v="947" actId="20577"/>
          <ac:spMkLst>
            <pc:docMk/>
            <pc:sldMk cId="2879565522" sldId="1817"/>
            <ac:spMk id="6" creationId="{455DA9A1-A998-448B-BBD8-A77FAFE2A0D2}"/>
          </ac:spMkLst>
        </pc:spChg>
        <pc:picChg chg="add mod">
          <ac:chgData name="Perri Schott" userId="1e672703-fbda-4e9b-bac9-f82ddc958f55" providerId="ADAL" clId="{327682AA-CA8C-4400-9F5A-87F399ECD306}" dt="2024-12-06T18:24:29.082" v="860" actId="14100"/>
          <ac:picMkLst>
            <pc:docMk/>
            <pc:sldMk cId="2879565522" sldId="1817"/>
            <ac:picMk id="4" creationId="{9789B520-B64A-3A95-9B07-0CF6217F465E}"/>
          </ac:picMkLst>
        </pc:picChg>
      </pc:sldChg>
      <pc:sldChg chg="addSp delSp modSp mod">
        <pc:chgData name="Perri Schott" userId="1e672703-fbda-4e9b-bac9-f82ddc958f55" providerId="ADAL" clId="{327682AA-CA8C-4400-9F5A-87F399ECD306}" dt="2024-12-03T20:45:15.770" v="433" actId="14100"/>
        <pc:sldMkLst>
          <pc:docMk/>
          <pc:sldMk cId="3185412604" sldId="1825"/>
        </pc:sldMkLst>
        <pc:spChg chg="mod">
          <ac:chgData name="Perri Schott" userId="1e672703-fbda-4e9b-bac9-f82ddc958f55" providerId="ADAL" clId="{327682AA-CA8C-4400-9F5A-87F399ECD306}" dt="2024-12-03T20:44:35.210" v="429" actId="20577"/>
          <ac:spMkLst>
            <pc:docMk/>
            <pc:sldMk cId="3185412604" sldId="1825"/>
            <ac:spMk id="6" creationId="{455DA9A1-A998-448B-BBD8-A77FAFE2A0D2}"/>
          </ac:spMkLst>
        </pc:spChg>
        <pc:picChg chg="del">
          <ac:chgData name="Perri Schott" userId="1e672703-fbda-4e9b-bac9-f82ddc958f55" providerId="ADAL" clId="{327682AA-CA8C-4400-9F5A-87F399ECD306}" dt="2024-12-03T20:45:05.048" v="430" actId="478"/>
          <ac:picMkLst>
            <pc:docMk/>
            <pc:sldMk cId="3185412604" sldId="1825"/>
            <ac:picMk id="5" creationId="{52C94C74-8302-09D9-2504-F363A14CF641}"/>
          </ac:picMkLst>
        </pc:picChg>
        <pc:picChg chg="add mod">
          <ac:chgData name="Perri Schott" userId="1e672703-fbda-4e9b-bac9-f82ddc958f55" providerId="ADAL" clId="{327682AA-CA8C-4400-9F5A-87F399ECD306}" dt="2024-12-03T20:45:15.770" v="433" actId="14100"/>
          <ac:picMkLst>
            <pc:docMk/>
            <pc:sldMk cId="3185412604" sldId="1825"/>
            <ac:picMk id="7" creationId="{962BA0A3-E510-F32A-9038-E7158E5D631D}"/>
          </ac:picMkLst>
        </pc:picChg>
      </pc:sldChg>
      <pc:sldChg chg="modSp mod">
        <pc:chgData name="Perri Schott" userId="1e672703-fbda-4e9b-bac9-f82ddc958f55" providerId="ADAL" clId="{327682AA-CA8C-4400-9F5A-87F399ECD306}" dt="2024-12-09T18:50:32.347" v="961" actId="20577"/>
        <pc:sldMkLst>
          <pc:docMk/>
          <pc:sldMk cId="4222277477" sldId="1827"/>
        </pc:sldMkLst>
        <pc:spChg chg="mod">
          <ac:chgData name="Perri Schott" userId="1e672703-fbda-4e9b-bac9-f82ddc958f55" providerId="ADAL" clId="{327682AA-CA8C-4400-9F5A-87F399ECD306}" dt="2024-12-09T18:50:32.347" v="961" actId="20577"/>
          <ac:spMkLst>
            <pc:docMk/>
            <pc:sldMk cId="4222277477" sldId="1827"/>
            <ac:spMk id="6" creationId="{455DA9A1-A998-448B-BBD8-A77FAFE2A0D2}"/>
          </ac:spMkLst>
        </pc:spChg>
      </pc:sldChg>
      <pc:sldChg chg="addSp delSp modSp mod">
        <pc:chgData name="Perri Schott" userId="1e672703-fbda-4e9b-bac9-f82ddc958f55" providerId="ADAL" clId="{327682AA-CA8C-4400-9F5A-87F399ECD306}" dt="2024-12-03T20:35:55.897" v="336" actId="1076"/>
        <pc:sldMkLst>
          <pc:docMk/>
          <pc:sldMk cId="2424250633" sldId="1833"/>
        </pc:sldMkLst>
        <pc:picChg chg="add mod">
          <ac:chgData name="Perri Schott" userId="1e672703-fbda-4e9b-bac9-f82ddc958f55" providerId="ADAL" clId="{327682AA-CA8C-4400-9F5A-87F399ECD306}" dt="2024-12-03T20:33:39.106" v="333" actId="14100"/>
          <ac:picMkLst>
            <pc:docMk/>
            <pc:sldMk cId="2424250633" sldId="1833"/>
            <ac:picMk id="4" creationId="{CD0119E6-FCB7-A13F-C511-A3C948D81BAE}"/>
          </ac:picMkLst>
        </pc:picChg>
        <pc:picChg chg="del">
          <ac:chgData name="Perri Schott" userId="1e672703-fbda-4e9b-bac9-f82ddc958f55" providerId="ADAL" clId="{327682AA-CA8C-4400-9F5A-87F399ECD306}" dt="2024-12-03T20:35:50.052" v="334" actId="478"/>
          <ac:picMkLst>
            <pc:docMk/>
            <pc:sldMk cId="2424250633" sldId="1833"/>
            <ac:picMk id="5" creationId="{85C035F1-598F-4D9B-6133-5E2958105AC3}"/>
          </ac:picMkLst>
        </pc:picChg>
        <pc:picChg chg="del">
          <ac:chgData name="Perri Schott" userId="1e672703-fbda-4e9b-bac9-f82ddc958f55" providerId="ADAL" clId="{327682AA-CA8C-4400-9F5A-87F399ECD306}" dt="2024-12-03T20:33:28.645" v="329" actId="478"/>
          <ac:picMkLst>
            <pc:docMk/>
            <pc:sldMk cId="2424250633" sldId="1833"/>
            <ac:picMk id="8" creationId="{6BA34D59-4C82-3CE4-D674-5992BE2BCD89}"/>
          </ac:picMkLst>
        </pc:picChg>
        <pc:picChg chg="add mod">
          <ac:chgData name="Perri Schott" userId="1e672703-fbda-4e9b-bac9-f82ddc958f55" providerId="ADAL" clId="{327682AA-CA8C-4400-9F5A-87F399ECD306}" dt="2024-12-03T20:35:55.897" v="336" actId="1076"/>
          <ac:picMkLst>
            <pc:docMk/>
            <pc:sldMk cId="2424250633" sldId="1833"/>
            <ac:picMk id="9" creationId="{830248E9-3651-E0A1-9248-3E3D5A0DC396}"/>
          </ac:picMkLst>
        </pc:picChg>
      </pc:sldChg>
      <pc:sldChg chg="addSp delSp modSp mod">
        <pc:chgData name="Perri Schott" userId="1e672703-fbda-4e9b-bac9-f82ddc958f55" providerId="ADAL" clId="{327682AA-CA8C-4400-9F5A-87F399ECD306}" dt="2024-12-03T20:39:38.204" v="340" actId="14100"/>
        <pc:sldMkLst>
          <pc:docMk/>
          <pc:sldMk cId="959611308" sldId="1834"/>
        </pc:sldMkLst>
        <pc:picChg chg="add mod">
          <ac:chgData name="Perri Schott" userId="1e672703-fbda-4e9b-bac9-f82ddc958f55" providerId="ADAL" clId="{327682AA-CA8C-4400-9F5A-87F399ECD306}" dt="2024-12-03T20:39:38.204" v="340" actId="14100"/>
          <ac:picMkLst>
            <pc:docMk/>
            <pc:sldMk cId="959611308" sldId="1834"/>
            <ac:picMk id="4" creationId="{8388AED7-A865-9F3D-CD3D-F24CE6E6DD2F}"/>
          </ac:picMkLst>
        </pc:picChg>
        <pc:picChg chg="del">
          <ac:chgData name="Perri Schott" userId="1e672703-fbda-4e9b-bac9-f82ddc958f55" providerId="ADAL" clId="{327682AA-CA8C-4400-9F5A-87F399ECD306}" dt="2024-12-03T20:39:30.967" v="337" actId="478"/>
          <ac:picMkLst>
            <pc:docMk/>
            <pc:sldMk cId="959611308" sldId="1834"/>
            <ac:picMk id="10" creationId="{CC790622-7FDF-0834-A967-594FED23B1C2}"/>
          </ac:picMkLst>
        </pc:picChg>
      </pc:sldChg>
      <pc:sldChg chg="modSp mod">
        <pc:chgData name="Perri Schott" userId="1e672703-fbda-4e9b-bac9-f82ddc958f55" providerId="ADAL" clId="{327682AA-CA8C-4400-9F5A-87F399ECD306}" dt="2024-12-03T20:28:00.720" v="218" actId="20577"/>
        <pc:sldMkLst>
          <pc:docMk/>
          <pc:sldMk cId="3339369438" sldId="1838"/>
        </pc:sldMkLst>
        <pc:spChg chg="mod">
          <ac:chgData name="Perri Schott" userId="1e672703-fbda-4e9b-bac9-f82ddc958f55" providerId="ADAL" clId="{327682AA-CA8C-4400-9F5A-87F399ECD306}" dt="2024-12-03T20:28:00.720" v="218" actId="20577"/>
          <ac:spMkLst>
            <pc:docMk/>
            <pc:sldMk cId="3339369438" sldId="1838"/>
            <ac:spMk id="6" creationId="{455DA9A1-A998-448B-BBD8-A77FAFE2A0D2}"/>
          </ac:spMkLst>
        </pc:spChg>
      </pc:sldChg>
      <pc:sldChg chg="modSp mod">
        <pc:chgData name="Perri Schott" userId="1e672703-fbda-4e9b-bac9-f82ddc958f55" providerId="ADAL" clId="{327682AA-CA8C-4400-9F5A-87F399ECD306}" dt="2024-12-03T20:32:00.722" v="328" actId="20577"/>
        <pc:sldMkLst>
          <pc:docMk/>
          <pc:sldMk cId="3798483279" sldId="1842"/>
        </pc:sldMkLst>
        <pc:spChg chg="mod">
          <ac:chgData name="Perri Schott" userId="1e672703-fbda-4e9b-bac9-f82ddc958f55" providerId="ADAL" clId="{327682AA-CA8C-4400-9F5A-87F399ECD306}" dt="2024-12-03T20:32:00.722" v="328" actId="20577"/>
          <ac:spMkLst>
            <pc:docMk/>
            <pc:sldMk cId="3798483279" sldId="1842"/>
            <ac:spMk id="3" creationId="{BAAF5C71-DED3-4F6A-B487-34FBCB1E1BBF}"/>
          </ac:spMkLst>
        </pc:spChg>
      </pc:sldChg>
      <pc:sldChg chg="addSp delSp modSp mod">
        <pc:chgData name="Perri Schott" userId="1e672703-fbda-4e9b-bac9-f82ddc958f55" providerId="ADAL" clId="{327682AA-CA8C-4400-9F5A-87F399ECD306}" dt="2024-12-03T20:40:29.863" v="375" actId="20577"/>
        <pc:sldMkLst>
          <pc:docMk/>
          <pc:sldMk cId="3175810486" sldId="1844"/>
        </pc:sldMkLst>
        <pc:spChg chg="mod">
          <ac:chgData name="Perri Schott" userId="1e672703-fbda-4e9b-bac9-f82ddc958f55" providerId="ADAL" clId="{327682AA-CA8C-4400-9F5A-87F399ECD306}" dt="2024-12-03T20:40:29.863" v="375" actId="20577"/>
          <ac:spMkLst>
            <pc:docMk/>
            <pc:sldMk cId="3175810486" sldId="1844"/>
            <ac:spMk id="7" creationId="{0E7D40FD-8EAD-40D1-92CC-92D716E8B22D}"/>
          </ac:spMkLst>
        </pc:spChg>
        <pc:picChg chg="add mod">
          <ac:chgData name="Perri Schott" userId="1e672703-fbda-4e9b-bac9-f82ddc958f55" providerId="ADAL" clId="{327682AA-CA8C-4400-9F5A-87F399ECD306}" dt="2024-12-03T20:40:08.487" v="345" actId="1076"/>
          <ac:picMkLst>
            <pc:docMk/>
            <pc:sldMk cId="3175810486" sldId="1844"/>
            <ac:picMk id="4" creationId="{7416E8C6-7E51-6C3F-1DD7-3B2DC5DDE779}"/>
          </ac:picMkLst>
        </pc:picChg>
        <pc:picChg chg="del">
          <ac:chgData name="Perri Schott" userId="1e672703-fbda-4e9b-bac9-f82ddc958f55" providerId="ADAL" clId="{327682AA-CA8C-4400-9F5A-87F399ECD306}" dt="2024-12-03T20:40:00.320" v="341" actId="478"/>
          <ac:picMkLst>
            <pc:docMk/>
            <pc:sldMk cId="3175810486" sldId="1844"/>
            <ac:picMk id="10" creationId="{703E2842-64C6-E203-AEA0-12C37C6F511B}"/>
          </ac:picMkLst>
        </pc:picChg>
      </pc:sldChg>
      <pc:sldChg chg="addSp delSp modSp mod">
        <pc:chgData name="Perri Schott" userId="1e672703-fbda-4e9b-bac9-f82ddc958f55" providerId="ADAL" clId="{327682AA-CA8C-4400-9F5A-87F399ECD306}" dt="2024-12-03T20:14:22.785" v="195" actId="1076"/>
        <pc:sldMkLst>
          <pc:docMk/>
          <pc:sldMk cId="3890389610" sldId="1846"/>
        </pc:sldMkLst>
        <pc:picChg chg="del">
          <ac:chgData name="Perri Schott" userId="1e672703-fbda-4e9b-bac9-f82ddc958f55" providerId="ADAL" clId="{327682AA-CA8C-4400-9F5A-87F399ECD306}" dt="2024-12-03T20:14:07.563" v="191" actId="478"/>
          <ac:picMkLst>
            <pc:docMk/>
            <pc:sldMk cId="3890389610" sldId="1846"/>
            <ac:picMk id="6" creationId="{3991624D-C3D8-D0D8-8887-19FBED3455AB}"/>
          </ac:picMkLst>
        </pc:picChg>
        <pc:picChg chg="del">
          <ac:chgData name="Perri Schott" userId="1e672703-fbda-4e9b-bac9-f82ddc958f55" providerId="ADAL" clId="{327682AA-CA8C-4400-9F5A-87F399ECD306}" dt="2024-12-03T20:12:01.229" v="187" actId="478"/>
          <ac:picMkLst>
            <pc:docMk/>
            <pc:sldMk cId="3890389610" sldId="1846"/>
            <ac:picMk id="7" creationId="{154BF116-BDD1-410A-B841-74C4C8D38047}"/>
          </ac:picMkLst>
        </pc:picChg>
        <pc:picChg chg="add mod">
          <ac:chgData name="Perri Schott" userId="1e672703-fbda-4e9b-bac9-f82ddc958f55" providerId="ADAL" clId="{327682AA-CA8C-4400-9F5A-87F399ECD306}" dt="2024-12-03T20:12:07.659" v="190" actId="14100"/>
          <ac:picMkLst>
            <pc:docMk/>
            <pc:sldMk cId="3890389610" sldId="1846"/>
            <ac:picMk id="8" creationId="{0FAD874A-1BBE-124C-0E9B-F20371CEE639}"/>
          </ac:picMkLst>
        </pc:picChg>
        <pc:picChg chg="add mod">
          <ac:chgData name="Perri Schott" userId="1e672703-fbda-4e9b-bac9-f82ddc958f55" providerId="ADAL" clId="{327682AA-CA8C-4400-9F5A-87F399ECD306}" dt="2024-12-03T20:14:22.785" v="195" actId="1076"/>
          <ac:picMkLst>
            <pc:docMk/>
            <pc:sldMk cId="3890389610" sldId="1846"/>
            <ac:picMk id="10" creationId="{A5A478E7-53D4-5E9E-0A99-1ED52C4008A5}"/>
          </ac:picMkLst>
        </pc:picChg>
      </pc:sldChg>
      <pc:sldChg chg="addSp delSp modSp mod">
        <pc:chgData name="Perri Schott" userId="1e672703-fbda-4e9b-bac9-f82ddc958f55" providerId="ADAL" clId="{327682AA-CA8C-4400-9F5A-87F399ECD306}" dt="2024-12-03T20:16:03.195" v="200" actId="1076"/>
        <pc:sldMkLst>
          <pc:docMk/>
          <pc:sldMk cId="4222181780" sldId="1847"/>
        </pc:sldMkLst>
        <pc:picChg chg="del">
          <ac:chgData name="Perri Schott" userId="1e672703-fbda-4e9b-bac9-f82ddc958f55" providerId="ADAL" clId="{327682AA-CA8C-4400-9F5A-87F399ECD306}" dt="2024-12-03T20:15:16.156" v="196" actId="478"/>
          <ac:picMkLst>
            <pc:docMk/>
            <pc:sldMk cId="4222181780" sldId="1847"/>
            <ac:picMk id="7" creationId="{BB83FE75-8231-1F7C-0CC3-4DD0AD9625A6}"/>
          </ac:picMkLst>
        </pc:picChg>
        <pc:picChg chg="add mod">
          <ac:chgData name="Perri Schott" userId="1e672703-fbda-4e9b-bac9-f82ddc958f55" providerId="ADAL" clId="{327682AA-CA8C-4400-9F5A-87F399ECD306}" dt="2024-12-03T20:16:03.195" v="200" actId="1076"/>
          <ac:picMkLst>
            <pc:docMk/>
            <pc:sldMk cId="4222181780" sldId="1847"/>
            <ac:picMk id="8" creationId="{F0BF8BB9-045A-B3B5-8C8E-C82953AFA97F}"/>
          </ac:picMkLst>
        </pc:picChg>
      </pc:sldChg>
      <pc:sldChg chg="addSp modSp mod">
        <pc:chgData name="Perri Schott" userId="1e672703-fbda-4e9b-bac9-f82ddc958f55" providerId="ADAL" clId="{327682AA-CA8C-4400-9F5A-87F399ECD306}" dt="2024-12-03T20:17:47.268" v="204" actId="1076"/>
        <pc:sldMkLst>
          <pc:docMk/>
          <pc:sldMk cId="4212457936" sldId="1848"/>
        </pc:sldMkLst>
        <pc:picChg chg="add mod">
          <ac:chgData name="Perri Schott" userId="1e672703-fbda-4e9b-bac9-f82ddc958f55" providerId="ADAL" clId="{327682AA-CA8C-4400-9F5A-87F399ECD306}" dt="2024-12-03T20:17:47.268" v="204" actId="1076"/>
          <ac:picMkLst>
            <pc:docMk/>
            <pc:sldMk cId="4212457936" sldId="1848"/>
            <ac:picMk id="7" creationId="{575830EC-C93A-0AB0-6265-8D1A0C45A70B}"/>
          </ac:picMkLst>
        </pc:picChg>
      </pc:sldChg>
      <pc:sldChg chg="modSp mod">
        <pc:chgData name="Perri Schott" userId="1e672703-fbda-4e9b-bac9-f82ddc958f55" providerId="ADAL" clId="{327682AA-CA8C-4400-9F5A-87F399ECD306}" dt="2024-12-03T18:59:16.937" v="186" actId="20577"/>
        <pc:sldMkLst>
          <pc:docMk/>
          <pc:sldMk cId="370761427" sldId="1851"/>
        </pc:sldMkLst>
        <pc:spChg chg="mod">
          <ac:chgData name="Perri Schott" userId="1e672703-fbda-4e9b-bac9-f82ddc958f55" providerId="ADAL" clId="{327682AA-CA8C-4400-9F5A-87F399ECD306}" dt="2024-12-03T18:59:16.937" v="186" actId="20577"/>
          <ac:spMkLst>
            <pc:docMk/>
            <pc:sldMk cId="370761427" sldId="1851"/>
            <ac:spMk id="6" creationId="{455DA9A1-A998-448B-BBD8-A77FAFE2A0D2}"/>
          </ac:spMkLst>
        </pc:spChg>
      </pc:sldChg>
    </pc:docChg>
  </pc:docChgLst>
  <pc:docChgLst>
    <pc:chgData name="Perri Schott" userId="1e672703-fbda-4e9b-bac9-f82ddc958f55" providerId="ADAL" clId="{9319DB0B-DF4B-4889-BEE9-F08002A39B04}"/>
    <pc:docChg chg="custSel modSld">
      <pc:chgData name="Perri Schott" userId="1e672703-fbda-4e9b-bac9-f82ddc958f55" providerId="ADAL" clId="{9319DB0B-DF4B-4889-BEE9-F08002A39B04}" dt="2023-12-12T18:46:33.333" v="313" actId="20577"/>
      <pc:docMkLst>
        <pc:docMk/>
      </pc:docMkLst>
      <pc:sldChg chg="modSp mod">
        <pc:chgData name="Perri Schott" userId="1e672703-fbda-4e9b-bac9-f82ddc958f55" providerId="ADAL" clId="{9319DB0B-DF4B-4889-BEE9-F08002A39B04}" dt="2023-12-07T23:48:34.354" v="3" actId="5793"/>
        <pc:sldMkLst>
          <pc:docMk/>
          <pc:sldMk cId="2810063271" sldId="1810"/>
        </pc:sldMkLst>
        <pc:spChg chg="mod">
          <ac:chgData name="Perri Schott" userId="1e672703-fbda-4e9b-bac9-f82ddc958f55" providerId="ADAL" clId="{9319DB0B-DF4B-4889-BEE9-F08002A39B04}" dt="2023-12-07T23:48:34.354" v="3" actId="5793"/>
          <ac:spMkLst>
            <pc:docMk/>
            <pc:sldMk cId="2810063271" sldId="1810"/>
            <ac:spMk id="6" creationId="{455DA9A1-A998-448B-BBD8-A77FAFE2A0D2}"/>
          </ac:spMkLst>
        </pc:spChg>
      </pc:sldChg>
      <pc:sldChg chg="modSp mod">
        <pc:chgData name="Perri Schott" userId="1e672703-fbda-4e9b-bac9-f82ddc958f55" providerId="ADAL" clId="{9319DB0B-DF4B-4889-BEE9-F08002A39B04}" dt="2023-12-07T23:49:11.242" v="5" actId="20577"/>
        <pc:sldMkLst>
          <pc:docMk/>
          <pc:sldMk cId="2879565522" sldId="1817"/>
        </pc:sldMkLst>
        <pc:spChg chg="mod">
          <ac:chgData name="Perri Schott" userId="1e672703-fbda-4e9b-bac9-f82ddc958f55" providerId="ADAL" clId="{9319DB0B-DF4B-4889-BEE9-F08002A39B04}" dt="2023-12-07T23:49:11.242" v="5" actId="20577"/>
          <ac:spMkLst>
            <pc:docMk/>
            <pc:sldMk cId="2879565522" sldId="1817"/>
            <ac:spMk id="6" creationId="{455DA9A1-A998-448B-BBD8-A77FAFE2A0D2}"/>
          </ac:spMkLst>
        </pc:spChg>
      </pc:sldChg>
      <pc:sldChg chg="modSp mod">
        <pc:chgData name="Perri Schott" userId="1e672703-fbda-4e9b-bac9-f82ddc958f55" providerId="ADAL" clId="{9319DB0B-DF4B-4889-BEE9-F08002A39B04}" dt="2023-12-12T18:46:33.333" v="313" actId="20577"/>
        <pc:sldMkLst>
          <pc:docMk/>
          <pc:sldMk cId="4222277477" sldId="1827"/>
        </pc:sldMkLst>
        <pc:spChg chg="mod">
          <ac:chgData name="Perri Schott" userId="1e672703-fbda-4e9b-bac9-f82ddc958f55" providerId="ADAL" clId="{9319DB0B-DF4B-4889-BEE9-F08002A39B04}" dt="2023-12-12T18:46:33.333" v="313" actId="20577"/>
          <ac:spMkLst>
            <pc:docMk/>
            <pc:sldMk cId="4222277477" sldId="1827"/>
            <ac:spMk id="6" creationId="{455DA9A1-A998-448B-BBD8-A77FAFE2A0D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612D69-37D6-47F9-9FBF-78BA1B518B1D}" type="datetimeFigureOut">
              <a:rPr lang="en-US" smtClean="0"/>
              <a:t>12/9/2024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B84644-64EA-42E9-BD0C-BC2B08945399}" type="slidenum">
              <a:rPr lang="en-US" smtClean="0"/>
              <a:t>‹#›</a:t>
            </a:fld>
            <a:endParaRPr lang="en-US"/>
          </a:p>
        </p:txBody>
      </p:sp>
    </p:spTree>
    <p:extLst>
      <p:ext uri="{BB962C8B-B14F-4D97-AF65-F5344CB8AC3E}">
        <p14:creationId xmlns:p14="http://schemas.microsoft.com/office/powerpoint/2010/main" val="814731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ource Sans Pro"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ource Sans Pro" pitchFamily="34" charset="0"/>
              </a:defRPr>
            </a:lvl1pPr>
          </a:lstStyle>
          <a:p>
            <a:fld id="{C68AA442-D501-45E2-853C-A470ED7BF4CE}" type="datetimeFigureOut">
              <a:rPr lang="en-US" smtClean="0"/>
              <a:pPr/>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ource Sans Pro"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ource Sans Pro" pitchFamily="34" charset="0"/>
              </a:defRPr>
            </a:lvl1pPr>
          </a:lstStyle>
          <a:p>
            <a:fld id="{6DB52B82-67E1-49BD-A200-A7033A7B0C1C}" type="slidenum">
              <a:rPr lang="en-US" smtClean="0"/>
              <a:pPr/>
              <a:t>‹#›</a:t>
            </a:fld>
            <a:endParaRPr lang="en-US"/>
          </a:p>
        </p:txBody>
      </p:sp>
    </p:spTree>
    <p:extLst>
      <p:ext uri="{BB962C8B-B14F-4D97-AF65-F5344CB8AC3E}">
        <p14:creationId xmlns:p14="http://schemas.microsoft.com/office/powerpoint/2010/main" val="14063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mn-cs"/>
      </a:defRPr>
    </a:lvl1pPr>
    <a:lvl2pPr marL="457200" algn="l" defTabSz="914400" rtl="0" eaLnBrk="1" latinLnBrk="0" hangingPunct="1">
      <a:defRPr sz="1200" kern="1200">
        <a:solidFill>
          <a:schemeClr val="tx1"/>
        </a:solidFill>
        <a:latin typeface="Source Sans Pro" pitchFamily="34" charset="0"/>
        <a:ea typeface="+mn-ea"/>
        <a:cs typeface="+mn-cs"/>
      </a:defRPr>
    </a:lvl2pPr>
    <a:lvl3pPr marL="914400" algn="l" defTabSz="914400" rtl="0" eaLnBrk="1" latinLnBrk="0" hangingPunct="1">
      <a:defRPr sz="1200" kern="1200">
        <a:solidFill>
          <a:schemeClr val="tx1"/>
        </a:solidFill>
        <a:latin typeface="Source Sans Pro" pitchFamily="34" charset="0"/>
        <a:ea typeface="+mn-ea"/>
        <a:cs typeface="+mn-cs"/>
      </a:defRPr>
    </a:lvl3pPr>
    <a:lvl4pPr marL="1371600" algn="l" defTabSz="914400" rtl="0" eaLnBrk="1" latinLnBrk="0" hangingPunct="1">
      <a:defRPr sz="1200" kern="1200">
        <a:solidFill>
          <a:schemeClr val="tx1"/>
        </a:solidFill>
        <a:latin typeface="Source Sans Pro" pitchFamily="34" charset="0"/>
        <a:ea typeface="+mn-ea"/>
        <a:cs typeface="+mn-cs"/>
      </a:defRPr>
    </a:lvl4pPr>
    <a:lvl5pPr marL="1828800" algn="l" defTabSz="914400" rtl="0" eaLnBrk="1" latinLnBrk="0" hangingPunct="1">
      <a:defRPr sz="1200" kern="1200">
        <a:solidFill>
          <a:schemeClr val="tx1"/>
        </a:solidFill>
        <a:latin typeface="Source Sans Pro"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2</a:t>
            </a:fld>
            <a:endParaRPr lang="en-US"/>
          </a:p>
        </p:txBody>
      </p:sp>
    </p:spTree>
    <p:extLst>
      <p:ext uri="{BB962C8B-B14F-4D97-AF65-F5344CB8AC3E}">
        <p14:creationId xmlns:p14="http://schemas.microsoft.com/office/powerpoint/2010/main" val="800792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15</a:t>
            </a:fld>
            <a:endParaRPr lang="en-US"/>
          </a:p>
        </p:txBody>
      </p:sp>
    </p:spTree>
    <p:extLst>
      <p:ext uri="{BB962C8B-B14F-4D97-AF65-F5344CB8AC3E}">
        <p14:creationId xmlns:p14="http://schemas.microsoft.com/office/powerpoint/2010/main" val="2239821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16</a:t>
            </a:fld>
            <a:endParaRPr lang="en-US"/>
          </a:p>
        </p:txBody>
      </p:sp>
    </p:spTree>
    <p:extLst>
      <p:ext uri="{BB962C8B-B14F-4D97-AF65-F5344CB8AC3E}">
        <p14:creationId xmlns:p14="http://schemas.microsoft.com/office/powerpoint/2010/main" val="4246838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17</a:t>
            </a:fld>
            <a:endParaRPr lang="en-US"/>
          </a:p>
        </p:txBody>
      </p:sp>
    </p:spTree>
    <p:extLst>
      <p:ext uri="{BB962C8B-B14F-4D97-AF65-F5344CB8AC3E}">
        <p14:creationId xmlns:p14="http://schemas.microsoft.com/office/powerpoint/2010/main" val="157435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18</a:t>
            </a:fld>
            <a:endParaRPr lang="en-US"/>
          </a:p>
        </p:txBody>
      </p:sp>
    </p:spTree>
    <p:extLst>
      <p:ext uri="{BB962C8B-B14F-4D97-AF65-F5344CB8AC3E}">
        <p14:creationId xmlns:p14="http://schemas.microsoft.com/office/powerpoint/2010/main" val="165551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19</a:t>
            </a:fld>
            <a:endParaRPr lang="en-US"/>
          </a:p>
        </p:txBody>
      </p:sp>
    </p:spTree>
    <p:extLst>
      <p:ext uri="{BB962C8B-B14F-4D97-AF65-F5344CB8AC3E}">
        <p14:creationId xmlns:p14="http://schemas.microsoft.com/office/powerpoint/2010/main" val="3118195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20</a:t>
            </a:fld>
            <a:endParaRPr lang="en-US"/>
          </a:p>
        </p:txBody>
      </p:sp>
    </p:spTree>
    <p:extLst>
      <p:ext uri="{BB962C8B-B14F-4D97-AF65-F5344CB8AC3E}">
        <p14:creationId xmlns:p14="http://schemas.microsoft.com/office/powerpoint/2010/main" val="1065147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21</a:t>
            </a:fld>
            <a:endParaRPr lang="en-US"/>
          </a:p>
        </p:txBody>
      </p:sp>
    </p:spTree>
    <p:extLst>
      <p:ext uri="{BB962C8B-B14F-4D97-AF65-F5344CB8AC3E}">
        <p14:creationId xmlns:p14="http://schemas.microsoft.com/office/powerpoint/2010/main" val="3004865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22</a:t>
            </a:fld>
            <a:endParaRPr lang="en-US"/>
          </a:p>
        </p:txBody>
      </p:sp>
    </p:spTree>
    <p:extLst>
      <p:ext uri="{BB962C8B-B14F-4D97-AF65-F5344CB8AC3E}">
        <p14:creationId xmlns:p14="http://schemas.microsoft.com/office/powerpoint/2010/main" val="3316460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23</a:t>
            </a:fld>
            <a:endParaRPr lang="en-US"/>
          </a:p>
        </p:txBody>
      </p:sp>
    </p:spTree>
    <p:extLst>
      <p:ext uri="{BB962C8B-B14F-4D97-AF65-F5344CB8AC3E}">
        <p14:creationId xmlns:p14="http://schemas.microsoft.com/office/powerpoint/2010/main" val="2114546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24</a:t>
            </a:fld>
            <a:endParaRPr lang="en-US"/>
          </a:p>
        </p:txBody>
      </p:sp>
    </p:spTree>
    <p:extLst>
      <p:ext uri="{BB962C8B-B14F-4D97-AF65-F5344CB8AC3E}">
        <p14:creationId xmlns:p14="http://schemas.microsoft.com/office/powerpoint/2010/main" val="16163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12/14 DT Updated instructions link for 1095 to 2022 draft</a:t>
            </a:r>
          </a:p>
        </p:txBody>
      </p:sp>
      <p:sp>
        <p:nvSpPr>
          <p:cNvPr id="4" name="Slide Number Placeholder 3"/>
          <p:cNvSpPr>
            <a:spLocks noGrp="1"/>
          </p:cNvSpPr>
          <p:nvPr>
            <p:ph type="sldNum" sz="quarter" idx="10"/>
          </p:nvPr>
        </p:nvSpPr>
        <p:spPr/>
        <p:txBody>
          <a:bodyPr/>
          <a:lstStyle/>
          <a:p>
            <a:fld id="{BD8B7DBA-824A-A14E-8F13-6145B72354EC}" type="slidenum">
              <a:rPr lang="en-US" smtClean="0"/>
              <a:t>3</a:t>
            </a:fld>
            <a:endParaRPr lang="en-US"/>
          </a:p>
        </p:txBody>
      </p:sp>
    </p:spTree>
    <p:extLst>
      <p:ext uri="{BB962C8B-B14F-4D97-AF65-F5344CB8AC3E}">
        <p14:creationId xmlns:p14="http://schemas.microsoft.com/office/powerpoint/2010/main" val="1094981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25</a:t>
            </a:fld>
            <a:endParaRPr lang="en-US"/>
          </a:p>
        </p:txBody>
      </p:sp>
    </p:spTree>
    <p:extLst>
      <p:ext uri="{BB962C8B-B14F-4D97-AF65-F5344CB8AC3E}">
        <p14:creationId xmlns:p14="http://schemas.microsoft.com/office/powerpoint/2010/main" val="3880244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26</a:t>
            </a:fld>
            <a:endParaRPr lang="en-US"/>
          </a:p>
        </p:txBody>
      </p:sp>
    </p:spTree>
    <p:extLst>
      <p:ext uri="{BB962C8B-B14F-4D97-AF65-F5344CB8AC3E}">
        <p14:creationId xmlns:p14="http://schemas.microsoft.com/office/powerpoint/2010/main" val="4077097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27</a:t>
            </a:fld>
            <a:endParaRPr lang="en-US"/>
          </a:p>
        </p:txBody>
      </p:sp>
    </p:spTree>
    <p:extLst>
      <p:ext uri="{BB962C8B-B14F-4D97-AF65-F5344CB8AC3E}">
        <p14:creationId xmlns:p14="http://schemas.microsoft.com/office/powerpoint/2010/main" val="3979816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28</a:t>
            </a:fld>
            <a:endParaRPr lang="en-US"/>
          </a:p>
        </p:txBody>
      </p:sp>
    </p:spTree>
    <p:extLst>
      <p:ext uri="{BB962C8B-B14F-4D97-AF65-F5344CB8AC3E}">
        <p14:creationId xmlns:p14="http://schemas.microsoft.com/office/powerpoint/2010/main" val="1650401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29</a:t>
            </a:fld>
            <a:endParaRPr lang="en-US"/>
          </a:p>
        </p:txBody>
      </p:sp>
    </p:spTree>
    <p:extLst>
      <p:ext uri="{BB962C8B-B14F-4D97-AF65-F5344CB8AC3E}">
        <p14:creationId xmlns:p14="http://schemas.microsoft.com/office/powerpoint/2010/main" val="4228041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31</a:t>
            </a:fld>
            <a:endParaRPr lang="en-US"/>
          </a:p>
        </p:txBody>
      </p:sp>
    </p:spTree>
    <p:extLst>
      <p:ext uri="{BB962C8B-B14F-4D97-AF65-F5344CB8AC3E}">
        <p14:creationId xmlns:p14="http://schemas.microsoft.com/office/powerpoint/2010/main" val="1351221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32</a:t>
            </a:fld>
            <a:endParaRPr lang="en-US"/>
          </a:p>
        </p:txBody>
      </p:sp>
    </p:spTree>
    <p:extLst>
      <p:ext uri="{BB962C8B-B14F-4D97-AF65-F5344CB8AC3E}">
        <p14:creationId xmlns:p14="http://schemas.microsoft.com/office/powerpoint/2010/main" val="652925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33</a:t>
            </a:fld>
            <a:endParaRPr lang="en-US"/>
          </a:p>
        </p:txBody>
      </p:sp>
    </p:spTree>
    <p:extLst>
      <p:ext uri="{BB962C8B-B14F-4D97-AF65-F5344CB8AC3E}">
        <p14:creationId xmlns:p14="http://schemas.microsoft.com/office/powerpoint/2010/main" val="2493277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34</a:t>
            </a:fld>
            <a:endParaRPr lang="en-US"/>
          </a:p>
        </p:txBody>
      </p:sp>
    </p:spTree>
    <p:extLst>
      <p:ext uri="{BB962C8B-B14F-4D97-AF65-F5344CB8AC3E}">
        <p14:creationId xmlns:p14="http://schemas.microsoft.com/office/powerpoint/2010/main" val="407316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12/14 DT – Put the due dates for filing on this slide. Didn’t seem like a good fit with the provisioning stuff where it was </a:t>
            </a:r>
            <a:r>
              <a:rPr lang="en-US" err="1"/>
              <a:t>origianlly</a:t>
            </a:r>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4</a:t>
            </a:fld>
            <a:endParaRPr lang="en-US"/>
          </a:p>
        </p:txBody>
      </p:sp>
    </p:spTree>
    <p:extLst>
      <p:ext uri="{BB962C8B-B14F-4D97-AF65-F5344CB8AC3E}">
        <p14:creationId xmlns:p14="http://schemas.microsoft.com/office/powerpoint/2010/main" val="3721437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12/14 DT – Updated provision dates section. I’m not sure why the due dates for filing are on this slide</a:t>
            </a:r>
          </a:p>
        </p:txBody>
      </p:sp>
      <p:sp>
        <p:nvSpPr>
          <p:cNvPr id="4" name="Slide Number Placeholder 3"/>
          <p:cNvSpPr>
            <a:spLocks noGrp="1"/>
          </p:cNvSpPr>
          <p:nvPr>
            <p:ph type="sldNum" sz="quarter" idx="10"/>
          </p:nvPr>
        </p:nvSpPr>
        <p:spPr/>
        <p:txBody>
          <a:bodyPr/>
          <a:lstStyle/>
          <a:p>
            <a:fld id="{BD8B7DBA-824A-A14E-8F13-6145B72354EC}" type="slidenum">
              <a:rPr lang="en-US" smtClean="0"/>
              <a:t>5</a:t>
            </a:fld>
            <a:endParaRPr lang="en-US"/>
          </a:p>
        </p:txBody>
      </p:sp>
    </p:spTree>
    <p:extLst>
      <p:ext uri="{BB962C8B-B14F-4D97-AF65-F5344CB8AC3E}">
        <p14:creationId xmlns:p14="http://schemas.microsoft.com/office/powerpoint/2010/main" val="120074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6</a:t>
            </a:fld>
            <a:endParaRPr lang="en-US"/>
          </a:p>
        </p:txBody>
      </p:sp>
    </p:spTree>
    <p:extLst>
      <p:ext uri="{BB962C8B-B14F-4D97-AF65-F5344CB8AC3E}">
        <p14:creationId xmlns:p14="http://schemas.microsoft.com/office/powerpoint/2010/main" val="82418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7</a:t>
            </a:fld>
            <a:endParaRPr lang="en-US"/>
          </a:p>
        </p:txBody>
      </p:sp>
    </p:spTree>
    <p:extLst>
      <p:ext uri="{BB962C8B-B14F-4D97-AF65-F5344CB8AC3E}">
        <p14:creationId xmlns:p14="http://schemas.microsoft.com/office/powerpoint/2010/main" val="1023771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12</a:t>
            </a:fld>
            <a:endParaRPr lang="en-US"/>
          </a:p>
        </p:txBody>
      </p:sp>
    </p:spTree>
    <p:extLst>
      <p:ext uri="{BB962C8B-B14F-4D97-AF65-F5344CB8AC3E}">
        <p14:creationId xmlns:p14="http://schemas.microsoft.com/office/powerpoint/2010/main" val="1941200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13</a:t>
            </a:fld>
            <a:endParaRPr lang="en-US"/>
          </a:p>
        </p:txBody>
      </p:sp>
    </p:spTree>
    <p:extLst>
      <p:ext uri="{BB962C8B-B14F-4D97-AF65-F5344CB8AC3E}">
        <p14:creationId xmlns:p14="http://schemas.microsoft.com/office/powerpoint/2010/main" val="739016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B7DBA-824A-A14E-8F13-6145B72354EC}" type="slidenum">
              <a:rPr lang="en-US" smtClean="0"/>
              <a:t>14</a:t>
            </a:fld>
            <a:endParaRPr lang="en-US"/>
          </a:p>
        </p:txBody>
      </p:sp>
    </p:spTree>
    <p:extLst>
      <p:ext uri="{BB962C8B-B14F-4D97-AF65-F5344CB8AC3E}">
        <p14:creationId xmlns:p14="http://schemas.microsoft.com/office/powerpoint/2010/main" val="2694268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Fram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86D94D-E2E4-AB47-9A93-CCD4765B2177}"/>
              </a:ext>
            </a:extLst>
          </p:cNvPr>
          <p:cNvSpPr/>
          <p:nvPr userDrawn="1"/>
        </p:nvSpPr>
        <p:spPr>
          <a:xfrm>
            <a:off x="0" y="0"/>
            <a:ext cx="12192000" cy="6858000"/>
          </a:xfrm>
          <a:prstGeom prst="rect">
            <a:avLst/>
          </a:prstGeom>
          <a:solidFill>
            <a:srgbClr val="1D35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pic>
        <p:nvPicPr>
          <p:cNvPr id="12" name="Picture 11" descr="A view of a city street&#10;&#10;Description automatically generated">
            <a:extLst>
              <a:ext uri="{FF2B5EF4-FFF2-40B4-BE49-F238E27FC236}">
                <a16:creationId xmlns:a16="http://schemas.microsoft.com/office/drawing/2014/main" id="{4B5479F1-E084-4B41-B581-E27310062D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146" b="26758"/>
          <a:stretch/>
        </p:blipFill>
        <p:spPr>
          <a:xfrm>
            <a:off x="80792" y="8371"/>
            <a:ext cx="11981325" cy="3487652"/>
          </a:xfrm>
          <a:prstGeom prst="rect">
            <a:avLst/>
          </a:prstGeom>
          <a:ln>
            <a:noFill/>
          </a:ln>
          <a:effectLst>
            <a:outerShdw blurRad="152400" dist="152400" dir="5400000" rotWithShape="0">
              <a:prstClr val="black">
                <a:alpha val="42000"/>
              </a:prstClr>
            </a:outerShdw>
          </a:effectLst>
        </p:spPr>
      </p:pic>
      <p:sp>
        <p:nvSpPr>
          <p:cNvPr id="3" name="Subtitle 2"/>
          <p:cNvSpPr>
            <a:spLocks noGrp="1"/>
          </p:cNvSpPr>
          <p:nvPr>
            <p:ph type="subTitle" idx="1" hasCustomPrompt="1"/>
          </p:nvPr>
        </p:nvSpPr>
        <p:spPr>
          <a:xfrm>
            <a:off x="319521" y="5608321"/>
            <a:ext cx="2050299" cy="841186"/>
          </a:xfrm>
          <a:prstGeom prst="rect">
            <a:avLst/>
          </a:prstGeom>
        </p:spPr>
        <p:txBody>
          <a:bodyPr lIns="0" tIns="0" rIns="0" bIns="0">
            <a:no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lang="en-US" sz="1600" i="0" baseline="0" dirty="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Position / Title</a:t>
            </a:r>
          </a:p>
          <a:p>
            <a:pPr marL="0" lvl="0" indent="0" algn="l" defTabSz="914400" rtl="0" eaLnBrk="1" latinLnBrk="0" hangingPunct="1">
              <a:lnSpc>
                <a:spcPct val="90000"/>
              </a:lnSpc>
              <a:spcBef>
                <a:spcPts val="300"/>
              </a:spcBef>
              <a:buClr>
                <a:schemeClr val="accent1"/>
              </a:buClr>
              <a:buFont typeface="Arial" panose="020B0604020202020204" pitchFamily="34" charset="0"/>
              <a:buNone/>
            </a:pPr>
            <a:r>
              <a:rPr lang="en-US" i="0"/>
              <a:t>Department / Vertical</a:t>
            </a:r>
          </a:p>
        </p:txBody>
      </p:sp>
      <p:pic>
        <p:nvPicPr>
          <p:cNvPr id="10" name="Picture 9">
            <a:extLst>
              <a:ext uri="{FF2B5EF4-FFF2-40B4-BE49-F238E27FC236}">
                <a16:creationId xmlns:a16="http://schemas.microsoft.com/office/drawing/2014/main" id="{B6A5E707-4171-0A47-B42E-B497A77260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458569" y="5188760"/>
            <a:ext cx="2977662" cy="1985108"/>
          </a:xfrm>
          <a:prstGeom prst="rect">
            <a:avLst/>
          </a:prstGeom>
        </p:spPr>
      </p:pic>
      <p:sp>
        <p:nvSpPr>
          <p:cNvPr id="4" name="Text Placeholder 3">
            <a:extLst>
              <a:ext uri="{FF2B5EF4-FFF2-40B4-BE49-F238E27FC236}">
                <a16:creationId xmlns:a16="http://schemas.microsoft.com/office/drawing/2014/main" id="{CBCF145E-6B60-834C-8DEE-775DCDE37015}"/>
              </a:ext>
            </a:extLst>
          </p:cNvPr>
          <p:cNvSpPr>
            <a:spLocks noGrp="1"/>
          </p:cNvSpPr>
          <p:nvPr>
            <p:ph type="body" sz="quarter" idx="10" hasCustomPrompt="1"/>
          </p:nvPr>
        </p:nvSpPr>
        <p:spPr>
          <a:xfrm>
            <a:off x="329997" y="3952778"/>
            <a:ext cx="7610475" cy="633290"/>
          </a:xfrm>
          <a:prstGeom prst="rect">
            <a:avLst/>
          </a:prstGeom>
        </p:spPr>
        <p:txBody>
          <a:bodyPr/>
          <a:lstStyle>
            <a:lvl1pPr>
              <a:defRPr sz="4800" b="0" i="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a:t>
            </a:r>
          </a:p>
        </p:txBody>
      </p:sp>
      <p:sp>
        <p:nvSpPr>
          <p:cNvPr id="11" name="Text Placeholder 3">
            <a:extLst>
              <a:ext uri="{FF2B5EF4-FFF2-40B4-BE49-F238E27FC236}">
                <a16:creationId xmlns:a16="http://schemas.microsoft.com/office/drawing/2014/main" id="{3423C8A2-0930-B343-B33E-1AE21355F90C}"/>
              </a:ext>
            </a:extLst>
          </p:cNvPr>
          <p:cNvSpPr>
            <a:spLocks noGrp="1"/>
          </p:cNvSpPr>
          <p:nvPr>
            <p:ph type="body" sz="quarter" idx="11" hasCustomPrompt="1"/>
          </p:nvPr>
        </p:nvSpPr>
        <p:spPr>
          <a:xfrm>
            <a:off x="319521" y="4719714"/>
            <a:ext cx="7610475" cy="633290"/>
          </a:xfrm>
          <a:prstGeom prst="rect">
            <a:avLst/>
          </a:prstGeom>
        </p:spPr>
        <p:txBody>
          <a:bodyPr/>
          <a:lstStyle>
            <a:lvl1pPr>
              <a:defRPr sz="3200" b="0" i="0">
                <a:solidFill>
                  <a:schemeClr val="bg1"/>
                </a:solidFill>
                <a:latin typeface="+mn-lt"/>
                <a:ea typeface="Source Sans Pro Light" panose="020B04030304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Sub-Title</a:t>
            </a:r>
          </a:p>
        </p:txBody>
      </p:sp>
      <p:grpSp>
        <p:nvGrpSpPr>
          <p:cNvPr id="22" name="Group 21">
            <a:extLst>
              <a:ext uri="{FF2B5EF4-FFF2-40B4-BE49-F238E27FC236}">
                <a16:creationId xmlns:a16="http://schemas.microsoft.com/office/drawing/2014/main" id="{BD78019F-2042-504E-AD4F-C67227E63E23}"/>
              </a:ext>
            </a:extLst>
          </p:cNvPr>
          <p:cNvGrpSpPr/>
          <p:nvPr userDrawn="1"/>
        </p:nvGrpSpPr>
        <p:grpSpPr>
          <a:xfrm>
            <a:off x="80792" y="76951"/>
            <a:ext cx="12028658" cy="3429000"/>
            <a:chOff x="80792" y="76951"/>
            <a:chExt cx="12028658" cy="3429000"/>
          </a:xfrm>
        </p:grpSpPr>
        <p:sp>
          <p:nvSpPr>
            <p:cNvPr id="20" name="Rectangle 19">
              <a:extLst>
                <a:ext uri="{FF2B5EF4-FFF2-40B4-BE49-F238E27FC236}">
                  <a16:creationId xmlns:a16="http://schemas.microsoft.com/office/drawing/2014/main" id="{6629B810-0AA5-6549-830A-B57B29321243}"/>
                </a:ext>
              </a:extLst>
            </p:cNvPr>
            <p:cNvSpPr/>
            <p:nvPr userDrawn="1"/>
          </p:nvSpPr>
          <p:spPr>
            <a:xfrm>
              <a:off x="206375" y="203200"/>
              <a:ext cx="11776075" cy="3183487"/>
            </a:xfrm>
            <a:prstGeom prst="rect">
              <a:avLst/>
            </a:prstGeom>
            <a:noFill/>
            <a:ln w="95250">
              <a:solidFill>
                <a:schemeClr val="bg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sp>
          <p:nvSpPr>
            <p:cNvPr id="19" name="Rectangle 18">
              <a:extLst>
                <a:ext uri="{FF2B5EF4-FFF2-40B4-BE49-F238E27FC236}">
                  <a16:creationId xmlns:a16="http://schemas.microsoft.com/office/drawing/2014/main" id="{A0EE153A-BB6D-B746-A260-8517FEF54CEE}"/>
                </a:ext>
              </a:extLst>
            </p:cNvPr>
            <p:cNvSpPr/>
            <p:nvPr userDrawn="1"/>
          </p:nvSpPr>
          <p:spPr>
            <a:xfrm>
              <a:off x="80792" y="76951"/>
              <a:ext cx="12028658" cy="3429000"/>
            </a:xfrm>
            <a:prstGeom prst="rect">
              <a:avLst/>
            </a:prstGeom>
            <a:noFill/>
            <a:ln w="16192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grpSp>
      <p:grpSp>
        <p:nvGrpSpPr>
          <p:cNvPr id="25" name="Group 24">
            <a:extLst>
              <a:ext uri="{FF2B5EF4-FFF2-40B4-BE49-F238E27FC236}">
                <a16:creationId xmlns:a16="http://schemas.microsoft.com/office/drawing/2014/main" id="{51F0B4E6-6631-C14F-8C0B-FB069967B82A}"/>
              </a:ext>
            </a:extLst>
          </p:cNvPr>
          <p:cNvGrpSpPr/>
          <p:nvPr userDrawn="1"/>
        </p:nvGrpSpPr>
        <p:grpSpPr>
          <a:xfrm>
            <a:off x="2616200" y="6246307"/>
            <a:ext cx="7199746" cy="0"/>
            <a:chOff x="-1649846" y="6502400"/>
            <a:chExt cx="7199746" cy="0"/>
          </a:xfrm>
        </p:grpSpPr>
        <p:cxnSp>
          <p:nvCxnSpPr>
            <p:cNvPr id="26" name="Straight Connector 25">
              <a:extLst>
                <a:ext uri="{FF2B5EF4-FFF2-40B4-BE49-F238E27FC236}">
                  <a16:creationId xmlns:a16="http://schemas.microsoft.com/office/drawing/2014/main" id="{196D1B4A-9584-694E-8E6A-2930F5DCED21}"/>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9038149-9E3D-9F49-950C-26BF94E96074}"/>
                </a:ext>
              </a:extLst>
            </p:cNvPr>
            <p:cNvCxnSpPr>
              <a:cxnSpLocks/>
            </p:cNvCxnSpPr>
            <p:nvPr userDrawn="1"/>
          </p:nvCxnSpPr>
          <p:spPr>
            <a:xfrm>
              <a:off x="-1649846" y="6502400"/>
              <a:ext cx="5942446"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933502"/>
      </p:ext>
    </p:extLst>
  </p:cSld>
  <p:clrMapOvr>
    <a:masterClrMapping/>
  </p:clrMapOvr>
  <p:extLst>
    <p:ext uri="{DCECCB84-F9BA-43D5-87BE-67443E8EF086}">
      <p15:sldGuideLst xmlns:p15="http://schemas.microsoft.com/office/powerpoint/2012/main">
        <p15:guide id="0" orient="horz" pos="2433" userDrawn="1">
          <p15:clr>
            <a:srgbClr val="FBAE40"/>
          </p15:clr>
        </p15:guide>
        <p15:guide id="1" pos="354" userDrawn="1">
          <p15:clr>
            <a:srgbClr val="FBAE40"/>
          </p15:clr>
        </p15:guide>
        <p15:guide id="2" pos="7200">
          <p15:clr>
            <a:srgbClr val="FBAE40"/>
          </p15:clr>
        </p15:guide>
        <p15:guide id="3" pos="7476" userDrawn="1">
          <p15:clr>
            <a:srgbClr val="FBAE40"/>
          </p15:clr>
        </p15:guide>
        <p15:guide id="4" orient="horz" pos="33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26D904-43BD-9E4A-9F50-714BF7E9E685}"/>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sp>
        <p:nvSpPr>
          <p:cNvPr id="7" name="Slide Number Placeholder 5">
            <a:extLst>
              <a:ext uri="{FF2B5EF4-FFF2-40B4-BE49-F238E27FC236}">
                <a16:creationId xmlns:a16="http://schemas.microsoft.com/office/drawing/2014/main" id="{5FEC97FD-C705-6A49-B64E-8A8367060706}"/>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a:p>
        </p:txBody>
      </p:sp>
      <p:pic>
        <p:nvPicPr>
          <p:cNvPr id="8" name="Picture 7">
            <a:extLst>
              <a:ext uri="{FF2B5EF4-FFF2-40B4-BE49-F238E27FC236}">
                <a16:creationId xmlns:a16="http://schemas.microsoft.com/office/drawing/2014/main" id="{582E75F3-7F56-9945-AD15-CBA48C257D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2" name="Footer Placeholder 4">
            <a:extLst>
              <a:ext uri="{FF2B5EF4-FFF2-40B4-BE49-F238E27FC236}">
                <a16:creationId xmlns:a16="http://schemas.microsoft.com/office/drawing/2014/main" id="{050531AD-57B3-8E47-A2C5-7CFED070F064}"/>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a:t>Presentation Title Here)</a:t>
            </a:r>
          </a:p>
        </p:txBody>
      </p:sp>
      <p:grpSp>
        <p:nvGrpSpPr>
          <p:cNvPr id="13" name="Group 12">
            <a:extLst>
              <a:ext uri="{FF2B5EF4-FFF2-40B4-BE49-F238E27FC236}">
                <a16:creationId xmlns:a16="http://schemas.microsoft.com/office/drawing/2014/main" id="{C6BA5965-03A0-2F45-8225-568225439AF1}"/>
              </a:ext>
            </a:extLst>
          </p:cNvPr>
          <p:cNvGrpSpPr/>
          <p:nvPr userDrawn="1"/>
        </p:nvGrpSpPr>
        <p:grpSpPr>
          <a:xfrm>
            <a:off x="1778000" y="6536530"/>
            <a:ext cx="6866792" cy="0"/>
            <a:chOff x="-1316892" y="6502400"/>
            <a:chExt cx="6866792" cy="0"/>
          </a:xfrm>
        </p:grpSpPr>
        <p:cxnSp>
          <p:nvCxnSpPr>
            <p:cNvPr id="14" name="Straight Connector 13">
              <a:extLst>
                <a:ext uri="{FF2B5EF4-FFF2-40B4-BE49-F238E27FC236}">
                  <a16:creationId xmlns:a16="http://schemas.microsoft.com/office/drawing/2014/main" id="{A0CA9BFD-8D36-6C46-90ED-AB7156B13C5F}"/>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70D71B-9DC3-1B40-A202-3B688A31B183}"/>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638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If Necess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26D904-43BD-9E4A-9F50-714BF7E9E685}"/>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sp>
        <p:nvSpPr>
          <p:cNvPr id="7" name="Slide Number Placeholder 5">
            <a:extLst>
              <a:ext uri="{FF2B5EF4-FFF2-40B4-BE49-F238E27FC236}">
                <a16:creationId xmlns:a16="http://schemas.microsoft.com/office/drawing/2014/main" id="{5FEC97FD-C705-6A49-B64E-8A8367060706}"/>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a:p>
        </p:txBody>
      </p:sp>
      <p:pic>
        <p:nvPicPr>
          <p:cNvPr id="8" name="Picture 7">
            <a:extLst>
              <a:ext uri="{FF2B5EF4-FFF2-40B4-BE49-F238E27FC236}">
                <a16:creationId xmlns:a16="http://schemas.microsoft.com/office/drawing/2014/main" id="{582E75F3-7F56-9945-AD15-CBA48C257D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2" name="Title 1">
            <a:extLst>
              <a:ext uri="{FF2B5EF4-FFF2-40B4-BE49-F238E27FC236}">
                <a16:creationId xmlns:a16="http://schemas.microsoft.com/office/drawing/2014/main" id="{EB2EDED9-2FEE-D548-865D-A3F07924AA1D}"/>
              </a:ext>
            </a:extLst>
          </p:cNvPr>
          <p:cNvSpPr>
            <a:spLocks noGrp="1"/>
          </p:cNvSpPr>
          <p:nvPr>
            <p:ph type="title" hasCustomPrompt="1"/>
          </p:nvPr>
        </p:nvSpPr>
        <p:spPr>
          <a:xfrm>
            <a:off x="336549" y="1207008"/>
            <a:ext cx="11513969" cy="874319"/>
          </a:xfrm>
        </p:spPr>
        <p:txBody>
          <a:bodyPr/>
          <a:lstStyle>
            <a:lvl1pPr>
              <a:defRPr sz="4400"/>
            </a:lvl1pPr>
          </a:lstStyle>
          <a:p>
            <a:r>
              <a:rPr lang="en-US"/>
              <a:t>Thank you</a:t>
            </a:r>
          </a:p>
        </p:txBody>
      </p:sp>
      <p:sp>
        <p:nvSpPr>
          <p:cNvPr id="13" name="Subtitle 2">
            <a:extLst>
              <a:ext uri="{FF2B5EF4-FFF2-40B4-BE49-F238E27FC236}">
                <a16:creationId xmlns:a16="http://schemas.microsoft.com/office/drawing/2014/main" id="{785A3902-84E9-E544-A3C2-3D90E16947C4}"/>
              </a:ext>
            </a:extLst>
          </p:cNvPr>
          <p:cNvSpPr>
            <a:spLocks noGrp="1"/>
          </p:cNvSpPr>
          <p:nvPr>
            <p:ph type="subTitle" idx="1" hasCustomPrompt="1"/>
          </p:nvPr>
        </p:nvSpPr>
        <p:spPr>
          <a:xfrm>
            <a:off x="336549" y="3429000"/>
            <a:ext cx="4984751" cy="1498600"/>
          </a:xfrm>
          <a:prstGeom prst="rect">
            <a:avLst/>
          </a:prstGeom>
        </p:spPr>
        <p:txBody>
          <a:bodyPr lIns="0" tIns="0" rIns="0" bIns="0">
            <a:no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lang="en-US" sz="1800" i="0" baseline="0" dirty="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Position / Title</a:t>
            </a:r>
          </a:p>
          <a:p>
            <a:pPr marL="0" lvl="0" indent="0" algn="l" defTabSz="914400" rtl="0" eaLnBrk="1" latinLnBrk="0" hangingPunct="1">
              <a:lnSpc>
                <a:spcPct val="90000"/>
              </a:lnSpc>
              <a:spcBef>
                <a:spcPts val="300"/>
              </a:spcBef>
              <a:buClr>
                <a:schemeClr val="accent1"/>
              </a:buClr>
              <a:buFont typeface="Arial" panose="020B0604020202020204" pitchFamily="34" charset="0"/>
              <a:buNone/>
            </a:pPr>
            <a:r>
              <a:rPr lang="en-US" i="0"/>
              <a:t>Department / Vertical</a:t>
            </a:r>
          </a:p>
        </p:txBody>
      </p:sp>
      <p:sp>
        <p:nvSpPr>
          <p:cNvPr id="3" name="Text Placeholder 2">
            <a:extLst>
              <a:ext uri="{FF2B5EF4-FFF2-40B4-BE49-F238E27FC236}">
                <a16:creationId xmlns:a16="http://schemas.microsoft.com/office/drawing/2014/main" id="{5C03E600-481E-6646-9277-C5F478140D53}"/>
              </a:ext>
            </a:extLst>
          </p:cNvPr>
          <p:cNvSpPr>
            <a:spLocks noGrp="1"/>
          </p:cNvSpPr>
          <p:nvPr>
            <p:ph type="body" sz="quarter" idx="13" hasCustomPrompt="1"/>
          </p:nvPr>
        </p:nvSpPr>
        <p:spPr>
          <a:xfrm>
            <a:off x="336549" y="2381413"/>
            <a:ext cx="4718050" cy="736600"/>
          </a:xfrm>
        </p:spPr>
        <p:txBody>
          <a:bodyPr/>
          <a:lstStyle>
            <a:lvl1pPr>
              <a:defRPr sz="3200"/>
            </a:lvl1pPr>
          </a:lstStyle>
          <a:p>
            <a:pPr lvl="0"/>
            <a:r>
              <a:rPr lang="en-US"/>
              <a:t>CTA</a:t>
            </a:r>
          </a:p>
        </p:txBody>
      </p:sp>
      <p:sp>
        <p:nvSpPr>
          <p:cNvPr id="14" name="Footer Placeholder 4">
            <a:extLst>
              <a:ext uri="{FF2B5EF4-FFF2-40B4-BE49-F238E27FC236}">
                <a16:creationId xmlns:a16="http://schemas.microsoft.com/office/drawing/2014/main" id="{1C4E9BED-162D-B14A-8683-B98F8E485774}"/>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a:t>Presentation Title Here)</a:t>
            </a:r>
          </a:p>
        </p:txBody>
      </p:sp>
      <p:grpSp>
        <p:nvGrpSpPr>
          <p:cNvPr id="15" name="Group 14">
            <a:extLst>
              <a:ext uri="{FF2B5EF4-FFF2-40B4-BE49-F238E27FC236}">
                <a16:creationId xmlns:a16="http://schemas.microsoft.com/office/drawing/2014/main" id="{68DCB210-875E-D049-8337-0073269E12FE}"/>
              </a:ext>
            </a:extLst>
          </p:cNvPr>
          <p:cNvGrpSpPr/>
          <p:nvPr userDrawn="1"/>
        </p:nvGrpSpPr>
        <p:grpSpPr>
          <a:xfrm>
            <a:off x="1778000" y="6536530"/>
            <a:ext cx="6866792" cy="0"/>
            <a:chOff x="-1316892" y="6502400"/>
            <a:chExt cx="6866792" cy="0"/>
          </a:xfrm>
        </p:grpSpPr>
        <p:cxnSp>
          <p:nvCxnSpPr>
            <p:cNvPr id="16" name="Straight Connector 15">
              <a:extLst>
                <a:ext uri="{FF2B5EF4-FFF2-40B4-BE49-F238E27FC236}">
                  <a16:creationId xmlns:a16="http://schemas.microsoft.com/office/drawing/2014/main" id="{7BA38B75-63DB-814B-96B1-14CDB94E9906}"/>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8A9B4A5-B598-F144-8AA0-C5B7F9427EF7}"/>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709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Slide (If Necessar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463539" y="6481231"/>
            <a:ext cx="1264923" cy="109728"/>
          </a:xfrm>
          <a:prstGeom prst="rect">
            <a:avLst/>
          </a:prstGeom>
        </p:spPr>
      </p:pic>
      <p:pic>
        <p:nvPicPr>
          <p:cNvPr id="5" name="Picture 4">
            <a:extLst>
              <a:ext uri="{FF2B5EF4-FFF2-40B4-BE49-F238E27FC236}">
                <a16:creationId xmlns:a16="http://schemas.microsoft.com/office/drawing/2014/main" id="{3429E776-2484-F04B-9C94-D2AFDF9E439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259528" y="1354307"/>
            <a:ext cx="6960672" cy="4640452"/>
          </a:xfrm>
          <a:prstGeom prst="rect">
            <a:avLst/>
          </a:prstGeom>
        </p:spPr>
      </p:pic>
    </p:spTree>
    <p:extLst>
      <p:ext uri="{BB962C8B-B14F-4D97-AF65-F5344CB8AC3E}">
        <p14:creationId xmlns:p14="http://schemas.microsoft.com/office/powerpoint/2010/main" val="2577843779"/>
      </p:ext>
    </p:extLst>
  </p:cSld>
  <p:clrMapOvr>
    <a:masterClrMapping/>
  </p:clrMapOvr>
  <p:extLst>
    <p:ext uri="{DCECCB84-F9BA-43D5-87BE-67443E8EF086}">
      <p15:sldGuideLst xmlns:p15="http://schemas.microsoft.com/office/powerpoint/2012/main">
        <p15:guide id="1" pos="480">
          <p15:clr>
            <a:srgbClr val="FBAE40"/>
          </p15:clr>
        </p15:guide>
        <p15:guide id="2" pos="72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 Not Use Layouts Past Thi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36549" y="2694582"/>
            <a:ext cx="11513969" cy="1468836"/>
          </a:xfrm>
        </p:spPr>
        <p:txBody>
          <a:bodyPr/>
          <a:lstStyle>
            <a:lvl1pPr algn="ctr">
              <a:defRPr sz="5400" baseline="0">
                <a:solidFill>
                  <a:schemeClr val="bg1"/>
                </a:solidFill>
              </a:defRPr>
            </a:lvl1pPr>
          </a:lstStyle>
          <a:p>
            <a:r>
              <a:rPr lang="en-US"/>
              <a:t>Do Not Use Any Layouts</a:t>
            </a:r>
            <a:br>
              <a:rPr lang="en-US"/>
            </a:br>
            <a:r>
              <a:rPr lang="en-US"/>
              <a:t>Past This One</a:t>
            </a:r>
          </a:p>
        </p:txBody>
      </p:sp>
    </p:spTree>
    <p:extLst>
      <p:ext uri="{BB962C8B-B14F-4D97-AF65-F5344CB8AC3E}">
        <p14:creationId xmlns:p14="http://schemas.microsoft.com/office/powerpoint/2010/main" val="1567950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4685DF3-1603-43F9-A6A3-4828097D97BB}"/>
              </a:ext>
            </a:extLst>
          </p:cNvPr>
          <p:cNvCxnSpPr/>
          <p:nvPr userDrawn="1"/>
        </p:nvCxnSpPr>
        <p:spPr>
          <a:xfrm>
            <a:off x="7174962" y="3758097"/>
            <a:ext cx="0" cy="1460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74163BF-0EB5-434C-BD9B-DA607527E0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06" y="4017511"/>
            <a:ext cx="2469466" cy="941672"/>
          </a:xfrm>
          <a:prstGeom prst="rect">
            <a:avLst/>
          </a:prstGeom>
        </p:spPr>
      </p:pic>
      <p:sp>
        <p:nvSpPr>
          <p:cNvPr id="11" name="Text Placeholder 10">
            <a:extLst>
              <a:ext uri="{FF2B5EF4-FFF2-40B4-BE49-F238E27FC236}">
                <a16:creationId xmlns:a16="http://schemas.microsoft.com/office/drawing/2014/main" id="{C5DC0147-3DC1-4C77-837B-DF8B90AA1130}"/>
              </a:ext>
            </a:extLst>
          </p:cNvPr>
          <p:cNvSpPr>
            <a:spLocks noGrp="1"/>
          </p:cNvSpPr>
          <p:nvPr>
            <p:ph type="body" sz="quarter" idx="10" hasCustomPrompt="1"/>
          </p:nvPr>
        </p:nvSpPr>
        <p:spPr>
          <a:xfrm>
            <a:off x="7174962" y="3884060"/>
            <a:ext cx="3994059" cy="453162"/>
          </a:xfrm>
        </p:spPr>
        <p:txBody>
          <a:bodyPr>
            <a:noAutofit/>
          </a:bodyPr>
          <a:lstStyle>
            <a:lvl1pPr marL="0" indent="0">
              <a:lnSpc>
                <a:spcPts val="2800"/>
              </a:lnSpc>
              <a:buFontTx/>
              <a:buNone/>
              <a:defRPr sz="3200" b="1"/>
            </a:lvl1pPr>
            <a:lvl2pPr marL="457200" indent="0">
              <a:buFontTx/>
              <a:buNone/>
              <a:defRPr b="1"/>
            </a:lvl2pPr>
            <a:lvl3pPr marL="914400" indent="0">
              <a:buFontTx/>
              <a:buNone/>
              <a:defRPr b="1"/>
            </a:lvl3pPr>
            <a:lvl4pPr marL="1371600" indent="0">
              <a:buFontTx/>
              <a:buNone/>
              <a:defRPr b="1"/>
            </a:lvl4pPr>
            <a:lvl5pPr marL="1828800" indent="0">
              <a:buFontTx/>
              <a:buNone/>
              <a:defRPr b="1"/>
            </a:lvl5pPr>
          </a:lstStyle>
          <a:p>
            <a:pPr lvl="0"/>
            <a:r>
              <a:rPr lang="en-US"/>
              <a:t>Presentation Title</a:t>
            </a:r>
          </a:p>
        </p:txBody>
      </p:sp>
      <p:sp>
        <p:nvSpPr>
          <p:cNvPr id="15" name="Text Placeholder 14">
            <a:extLst>
              <a:ext uri="{FF2B5EF4-FFF2-40B4-BE49-F238E27FC236}">
                <a16:creationId xmlns:a16="http://schemas.microsoft.com/office/drawing/2014/main" id="{F42158B9-23F3-48B9-A8C2-EFAF5B0BB6CD}"/>
              </a:ext>
            </a:extLst>
          </p:cNvPr>
          <p:cNvSpPr>
            <a:spLocks noGrp="1"/>
          </p:cNvSpPr>
          <p:nvPr>
            <p:ph type="body" sz="quarter" idx="11" hasCustomPrompt="1"/>
          </p:nvPr>
        </p:nvSpPr>
        <p:spPr>
          <a:xfrm>
            <a:off x="7175499" y="4349408"/>
            <a:ext cx="3993513" cy="453162"/>
          </a:xfrm>
        </p:spPr>
        <p:txBody>
          <a:bodyPr/>
          <a:lstStyle>
            <a:lvl1pPr marL="0" indent="0" algn="l">
              <a:lnSpc>
                <a:spcPts val="2600"/>
              </a:lnSpc>
              <a:buFontTx/>
              <a:buNone/>
              <a:defRPr/>
            </a:lvl1pPr>
          </a:lstStyle>
          <a:p>
            <a:pPr lvl="0"/>
            <a:r>
              <a:rPr lang="en-US"/>
              <a:t>Click to add Name</a:t>
            </a:r>
          </a:p>
        </p:txBody>
      </p:sp>
      <p:sp>
        <p:nvSpPr>
          <p:cNvPr id="16" name="Text Placeholder 14">
            <a:extLst>
              <a:ext uri="{FF2B5EF4-FFF2-40B4-BE49-F238E27FC236}">
                <a16:creationId xmlns:a16="http://schemas.microsoft.com/office/drawing/2014/main" id="{C2EDF8E0-D59F-484C-9D48-BF3E91C71355}"/>
              </a:ext>
            </a:extLst>
          </p:cNvPr>
          <p:cNvSpPr>
            <a:spLocks noGrp="1"/>
          </p:cNvSpPr>
          <p:nvPr>
            <p:ph type="body" sz="quarter" idx="12" hasCustomPrompt="1"/>
          </p:nvPr>
        </p:nvSpPr>
        <p:spPr>
          <a:xfrm>
            <a:off x="7174962" y="4728167"/>
            <a:ext cx="3993513" cy="453162"/>
          </a:xfrm>
        </p:spPr>
        <p:txBody>
          <a:bodyPr/>
          <a:lstStyle>
            <a:lvl1pPr marL="0" indent="0" algn="l">
              <a:lnSpc>
                <a:spcPts val="2600"/>
              </a:lnSpc>
              <a:buFontTx/>
              <a:buNone/>
              <a:defRPr/>
            </a:lvl1pPr>
          </a:lstStyle>
          <a:p>
            <a:pPr lvl="0"/>
            <a:r>
              <a:rPr lang="en-US"/>
              <a:t>Date 1, 2020</a:t>
            </a:r>
          </a:p>
        </p:txBody>
      </p:sp>
    </p:spTree>
    <p:extLst>
      <p:ext uri="{BB962C8B-B14F-4D97-AF65-F5344CB8AC3E}">
        <p14:creationId xmlns:p14="http://schemas.microsoft.com/office/powerpoint/2010/main" val="78651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8787-DE30-48C9-90BF-C3D8E52215F5}"/>
              </a:ext>
            </a:extLst>
          </p:cNvPr>
          <p:cNvSpPr>
            <a:spLocks noGrp="1"/>
          </p:cNvSpPr>
          <p:nvPr>
            <p:ph type="title" hasCustomPrompt="1"/>
          </p:nvPr>
        </p:nvSpPr>
        <p:spPr>
          <a:xfrm>
            <a:off x="0" y="2219325"/>
            <a:ext cx="12192000" cy="1209675"/>
          </a:xfrm>
        </p:spPr>
        <p:txBody>
          <a:bodyPr anchor="b"/>
          <a:lstStyle>
            <a:lvl1pPr algn="ctr">
              <a:defRPr sz="6000"/>
            </a:lvl1pPr>
          </a:lstStyle>
          <a:p>
            <a:r>
              <a:rPr lang="en-US"/>
              <a:t>Click to edit divider page</a:t>
            </a:r>
          </a:p>
        </p:txBody>
      </p:sp>
      <p:pic>
        <p:nvPicPr>
          <p:cNvPr id="7" name="Picture 6">
            <a:extLst>
              <a:ext uri="{FF2B5EF4-FFF2-40B4-BE49-F238E27FC236}">
                <a16:creationId xmlns:a16="http://schemas.microsoft.com/office/drawing/2014/main" id="{A21B3254-1ED8-4D19-91CC-3DB618602ED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1" t="66020" r="4853"/>
          <a:stretch/>
        </p:blipFill>
        <p:spPr>
          <a:xfrm>
            <a:off x="0" y="5139069"/>
            <a:ext cx="12192000" cy="1119557"/>
          </a:xfrm>
          <a:prstGeom prst="rect">
            <a:avLst/>
          </a:prstGeom>
        </p:spPr>
      </p:pic>
    </p:spTree>
    <p:extLst>
      <p:ext uri="{BB962C8B-B14F-4D97-AF65-F5344CB8AC3E}">
        <p14:creationId xmlns:p14="http://schemas.microsoft.com/office/powerpoint/2010/main" val="3420949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3FD873-A2C2-4EC3-9596-D8D3C5011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1972" t="66020" r="22015"/>
          <a:stretch/>
        </p:blipFill>
        <p:spPr>
          <a:xfrm>
            <a:off x="82754" y="5140611"/>
            <a:ext cx="2116183" cy="1119557"/>
          </a:xfrm>
          <a:prstGeom prst="rect">
            <a:avLst/>
          </a:prstGeom>
        </p:spPr>
      </p:pic>
      <p:sp>
        <p:nvSpPr>
          <p:cNvPr id="11" name="Text Placeholder 10">
            <a:extLst>
              <a:ext uri="{FF2B5EF4-FFF2-40B4-BE49-F238E27FC236}">
                <a16:creationId xmlns:a16="http://schemas.microsoft.com/office/drawing/2014/main" id="{49A1DB73-2ECF-430E-879B-407F111F2D39}"/>
              </a:ext>
            </a:extLst>
          </p:cNvPr>
          <p:cNvSpPr>
            <a:spLocks noGrp="1"/>
          </p:cNvSpPr>
          <p:nvPr>
            <p:ph type="body" sz="quarter" idx="10" hasCustomPrompt="1"/>
          </p:nvPr>
        </p:nvSpPr>
        <p:spPr>
          <a:xfrm>
            <a:off x="519113" y="469900"/>
            <a:ext cx="9885362" cy="812800"/>
          </a:xfrm>
        </p:spPr>
        <p:txBody>
          <a:bodyPr>
            <a:normAutofit/>
          </a:bodyPr>
          <a:lstStyle>
            <a:lvl1pPr marL="0" indent="0">
              <a:buFontTx/>
              <a:buNone/>
              <a:defRPr sz="4400" b="1"/>
            </a:lvl1pPr>
          </a:lstStyle>
          <a:p>
            <a:pPr lvl="0"/>
            <a:r>
              <a:rPr lang="en-US"/>
              <a:t>Click to edit headline text styles 44pt</a:t>
            </a:r>
          </a:p>
        </p:txBody>
      </p:sp>
      <p:sp>
        <p:nvSpPr>
          <p:cNvPr id="15" name="Text Placeholder 14">
            <a:extLst>
              <a:ext uri="{FF2B5EF4-FFF2-40B4-BE49-F238E27FC236}">
                <a16:creationId xmlns:a16="http://schemas.microsoft.com/office/drawing/2014/main" id="{DBC57281-F76F-4E81-A741-BD88C5BC7058}"/>
              </a:ext>
            </a:extLst>
          </p:cNvPr>
          <p:cNvSpPr>
            <a:spLocks noGrp="1"/>
          </p:cNvSpPr>
          <p:nvPr>
            <p:ph type="body" sz="quarter" idx="11"/>
          </p:nvPr>
        </p:nvSpPr>
        <p:spPr>
          <a:xfrm>
            <a:off x="519113" y="1282700"/>
            <a:ext cx="9885362" cy="351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30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6" name="Picture 2" descr="Aerial Photo of Deepwood Courtesy of Ron Cooper">
            <a:extLst>
              <a:ext uri="{FF2B5EF4-FFF2-40B4-BE49-F238E27FC236}">
                <a16:creationId xmlns:a16="http://schemas.microsoft.com/office/drawing/2014/main" id="{BFD10C50-43A7-4EF5-AAF6-E53C6D4B20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1100" y="-82391"/>
            <a:ext cx="12508772" cy="70227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1A4C37B-4C40-3244-B1E8-9271B582E334}"/>
              </a:ext>
            </a:extLst>
          </p:cNvPr>
          <p:cNvSpPr/>
          <p:nvPr userDrawn="1"/>
        </p:nvSpPr>
        <p:spPr>
          <a:xfrm>
            <a:off x="0" y="0"/>
            <a:ext cx="5626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sp>
        <p:nvSpPr>
          <p:cNvPr id="2" name="Title 1"/>
          <p:cNvSpPr>
            <a:spLocks noGrp="1"/>
          </p:cNvSpPr>
          <p:nvPr>
            <p:ph type="title" hasCustomPrompt="1"/>
          </p:nvPr>
        </p:nvSpPr>
        <p:spPr>
          <a:xfrm>
            <a:off x="419100" y="3146425"/>
            <a:ext cx="4787899" cy="907100"/>
          </a:xfrm>
        </p:spPr>
        <p:txBody>
          <a:bodyPr anchor="ctr"/>
          <a:lstStyle>
            <a:lvl1pPr marL="0" algn="l" defTabSz="914400" rtl="0" eaLnBrk="1" latinLnBrk="0" hangingPunct="1">
              <a:lnSpc>
                <a:spcPct val="90000"/>
              </a:lnSpc>
              <a:spcBef>
                <a:spcPct val="0"/>
              </a:spcBef>
              <a:buNone/>
              <a:defRPr lang="en-US" sz="3200" b="0" i="0" kern="1200" dirty="0">
                <a:solidFill>
                  <a:schemeClr val="bg1"/>
                </a:solidFill>
                <a:effectLst/>
                <a:latin typeface="Source Sans Pro Light" panose="020B0403030403020204" pitchFamily="34" charset="0"/>
                <a:ea typeface="Source Sans Pro Light" panose="020B0403030403020204" pitchFamily="34" charset="0"/>
                <a:cs typeface="+mj-cs"/>
              </a:defRPr>
            </a:lvl1pPr>
          </a:lstStyle>
          <a:p>
            <a:r>
              <a:rPr lang="en-US"/>
              <a:t>Click to edit Breaker Slide</a:t>
            </a:r>
          </a:p>
        </p:txBody>
      </p:sp>
      <p:pic>
        <p:nvPicPr>
          <p:cNvPr id="13" name="Picture 12">
            <a:extLst>
              <a:ext uri="{FF2B5EF4-FFF2-40B4-BE49-F238E27FC236}">
                <a16:creationId xmlns:a16="http://schemas.microsoft.com/office/drawing/2014/main" id="{03F39A15-598D-DD4A-A633-CF2896B59E6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grpSp>
        <p:nvGrpSpPr>
          <p:cNvPr id="14" name="Group 13">
            <a:extLst>
              <a:ext uri="{FF2B5EF4-FFF2-40B4-BE49-F238E27FC236}">
                <a16:creationId xmlns:a16="http://schemas.microsoft.com/office/drawing/2014/main" id="{C459C31B-1DD0-0B40-A5E8-1AB40AE4B528}"/>
              </a:ext>
            </a:extLst>
          </p:cNvPr>
          <p:cNvGrpSpPr/>
          <p:nvPr userDrawn="1"/>
        </p:nvGrpSpPr>
        <p:grpSpPr>
          <a:xfrm>
            <a:off x="419100" y="4165600"/>
            <a:ext cx="3771900" cy="0"/>
            <a:chOff x="1778000" y="6502400"/>
            <a:chExt cx="3771900" cy="0"/>
          </a:xfrm>
        </p:grpSpPr>
        <p:cxnSp>
          <p:nvCxnSpPr>
            <p:cNvPr id="15" name="Straight Connector 14">
              <a:extLst>
                <a:ext uri="{FF2B5EF4-FFF2-40B4-BE49-F238E27FC236}">
                  <a16:creationId xmlns:a16="http://schemas.microsoft.com/office/drawing/2014/main" id="{9F1458E4-7374-2544-B6C9-C7BA459E9D74}"/>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B66F15-99A1-A14E-AAB4-9F9C52572C3E}"/>
                </a:ext>
              </a:extLst>
            </p:cNvPr>
            <p:cNvCxnSpPr>
              <a:cxnSpLocks/>
            </p:cNvCxnSpPr>
            <p:nvPr userDrawn="1"/>
          </p:nvCxnSpPr>
          <p:spPr>
            <a:xfrm>
              <a:off x="1778000" y="6502400"/>
              <a:ext cx="2514600"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66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er Slide 2">
    <p:spTree>
      <p:nvGrpSpPr>
        <p:cNvPr id="1" name=""/>
        <p:cNvGrpSpPr/>
        <p:nvPr/>
      </p:nvGrpSpPr>
      <p:grpSpPr>
        <a:xfrm>
          <a:off x="0" y="0"/>
          <a:ext cx="0" cy="0"/>
          <a:chOff x="0" y="0"/>
          <a:chExt cx="0" cy="0"/>
        </a:xfrm>
      </p:grpSpPr>
      <p:sp>
        <p:nvSpPr>
          <p:cNvPr id="2" name="Title 1"/>
          <p:cNvSpPr>
            <a:spLocks noGrp="1"/>
          </p:cNvSpPr>
          <p:nvPr>
            <p:ph type="title"/>
          </p:nvPr>
        </p:nvSpPr>
        <p:spPr>
          <a:xfrm>
            <a:off x="335755" y="2975450"/>
            <a:ext cx="11520490" cy="907100"/>
          </a:xfrm>
        </p:spPr>
        <p:txBody>
          <a:bodyPr anchor="ctr"/>
          <a:lstStyle>
            <a:lvl1pPr marL="0" algn="l" defTabSz="914400" rtl="0" eaLnBrk="1" latinLnBrk="0" hangingPunct="1">
              <a:lnSpc>
                <a:spcPct val="90000"/>
              </a:lnSpc>
              <a:spcBef>
                <a:spcPct val="0"/>
              </a:spcBef>
              <a:buNone/>
              <a:defRPr lang="en-US" sz="4400" b="0" i="0" kern="1200" dirty="0">
                <a:solidFill>
                  <a:schemeClr val="tx2"/>
                </a:solidFill>
                <a:effectLst/>
                <a:latin typeface="Source Sans Pro Light" panose="020B0403030403020204" pitchFamily="34" charset="0"/>
                <a:ea typeface="Source Sans Pro Light" panose="020B0403030403020204" pitchFamily="34" charset="0"/>
                <a:cs typeface="+mj-cs"/>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a:t>Presentation Title Here (Insert Menu &gt; Header &amp; Footer &gt; Apply)</a:t>
            </a:r>
          </a:p>
        </p:txBody>
      </p:sp>
      <p:sp>
        <p:nvSpPr>
          <p:cNvPr id="4" name="Slide Number Placeholder 3"/>
          <p:cNvSpPr>
            <a:spLocks noGrp="1"/>
          </p:cNvSpPr>
          <p:nvPr>
            <p:ph type="sldNum" sz="quarter" idx="11"/>
          </p:nvPr>
        </p:nvSpPr>
        <p:spPr/>
        <p:txBody>
          <a:bodyPr/>
          <a:lstStyle/>
          <a:p>
            <a:pPr algn="r"/>
            <a:fld id="{6FE306A7-A228-4E07-8D4E-C1DA2C3F3993}" type="slidenum">
              <a:rPr lang="en-US" smtClean="0"/>
              <a:pPr algn="r"/>
              <a:t>‹#›</a:t>
            </a:fld>
            <a:endParaRPr lang="en-US"/>
          </a:p>
        </p:txBody>
      </p:sp>
    </p:spTree>
    <p:extLst>
      <p:ext uri="{BB962C8B-B14F-4D97-AF65-F5344CB8AC3E}">
        <p14:creationId xmlns:p14="http://schemas.microsoft.com/office/powerpoint/2010/main" val="28878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an Sour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15F2CC-1640-2848-8212-9DD0BF6751D0}"/>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sp>
        <p:nvSpPr>
          <p:cNvPr id="2" name="Title 1"/>
          <p:cNvSpPr>
            <a:spLocks noGrp="1"/>
          </p:cNvSpPr>
          <p:nvPr>
            <p:ph type="title"/>
          </p:nvPr>
        </p:nvSpPr>
        <p:spPr>
          <a:xfrm>
            <a:off x="336549" y="292608"/>
            <a:ext cx="11513969" cy="874319"/>
          </a:xfrm>
        </p:spPr>
        <p:txBody>
          <a:body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a:t>Presentation Title Here)</a:t>
            </a:r>
          </a:p>
        </p:txBody>
      </p:sp>
      <p:sp>
        <p:nvSpPr>
          <p:cNvPr id="6" name="Slide Number Placeholder 5"/>
          <p:cNvSpPr>
            <a:spLocks noGrp="1"/>
          </p:cNvSpPr>
          <p:nvPr>
            <p:ph type="sldNum" sz="quarter" idx="12"/>
          </p:nvPr>
        </p:nvSpPr>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a:p>
        </p:txBody>
      </p:sp>
      <p:pic>
        <p:nvPicPr>
          <p:cNvPr id="9" name="Picture 8">
            <a:extLst>
              <a:ext uri="{FF2B5EF4-FFF2-40B4-BE49-F238E27FC236}">
                <a16:creationId xmlns:a16="http://schemas.microsoft.com/office/drawing/2014/main" id="{3790FDFB-7D2E-644F-B491-95271551CA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8" name="Text Placeholder 17">
            <a:extLst>
              <a:ext uri="{FF2B5EF4-FFF2-40B4-BE49-F238E27FC236}">
                <a16:creationId xmlns:a16="http://schemas.microsoft.com/office/drawing/2014/main" id="{CCD2466C-3F5A-1B4C-8431-3F2E7EAEEB2B}"/>
              </a:ext>
            </a:extLst>
          </p:cNvPr>
          <p:cNvSpPr>
            <a:spLocks noGrp="1"/>
          </p:cNvSpPr>
          <p:nvPr>
            <p:ph type="body" sz="quarter" idx="13"/>
          </p:nvPr>
        </p:nvSpPr>
        <p:spPr>
          <a:xfrm>
            <a:off x="336548" y="1452515"/>
            <a:ext cx="11513969" cy="2514600"/>
          </a:xfrm>
        </p:spPr>
        <p:txBody>
          <a:bodyPr/>
          <a:lstStyle>
            <a:lvl3pPr marL="329184">
              <a:defRPr/>
            </a:lvl3pPr>
          </a:lstStyle>
          <a:p>
            <a:pPr lvl="0"/>
            <a:r>
              <a:rPr lang="en-US"/>
              <a:t>Click to edit Master text styles</a:t>
            </a:r>
          </a:p>
          <a:p>
            <a:pPr lvl="1"/>
            <a:r>
              <a:rPr lang="en-US"/>
              <a:t>Second level</a:t>
            </a:r>
          </a:p>
          <a:p>
            <a:pPr lvl="2"/>
            <a:r>
              <a:rPr lang="en-US"/>
              <a:t>Third level</a:t>
            </a:r>
          </a:p>
        </p:txBody>
      </p:sp>
      <p:grpSp>
        <p:nvGrpSpPr>
          <p:cNvPr id="11" name="Group 10">
            <a:extLst>
              <a:ext uri="{FF2B5EF4-FFF2-40B4-BE49-F238E27FC236}">
                <a16:creationId xmlns:a16="http://schemas.microsoft.com/office/drawing/2014/main" id="{F9884F3F-33DE-724D-8787-C31694BB9250}"/>
              </a:ext>
            </a:extLst>
          </p:cNvPr>
          <p:cNvGrpSpPr/>
          <p:nvPr userDrawn="1"/>
        </p:nvGrpSpPr>
        <p:grpSpPr>
          <a:xfrm>
            <a:off x="1778000" y="6536530"/>
            <a:ext cx="6866792" cy="0"/>
            <a:chOff x="-1316892" y="6502400"/>
            <a:chExt cx="6866792" cy="0"/>
          </a:xfrm>
        </p:grpSpPr>
        <p:cxnSp>
          <p:nvCxnSpPr>
            <p:cNvPr id="12" name="Straight Connector 11">
              <a:extLst>
                <a:ext uri="{FF2B5EF4-FFF2-40B4-BE49-F238E27FC236}">
                  <a16:creationId xmlns:a16="http://schemas.microsoft.com/office/drawing/2014/main" id="{D4091B50-FF1B-864E-93D8-2841F3CE41C3}"/>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4740F0-6BD0-FD43-A059-29465832449B}"/>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373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ttom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15F2CC-1640-2848-8212-9DD0BF6751D0}"/>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sp>
        <p:nvSpPr>
          <p:cNvPr id="2" name="Title 1"/>
          <p:cNvSpPr>
            <a:spLocks noGrp="1"/>
          </p:cNvSpPr>
          <p:nvPr>
            <p:ph type="title"/>
          </p:nvPr>
        </p:nvSpPr>
        <p:spPr>
          <a:xfrm>
            <a:off x="336549" y="292608"/>
            <a:ext cx="11513969" cy="874319"/>
          </a:xfrm>
        </p:spPr>
        <p:txBody>
          <a:body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a:t>Presentation Title Here)</a:t>
            </a:r>
          </a:p>
        </p:txBody>
      </p:sp>
      <p:sp>
        <p:nvSpPr>
          <p:cNvPr id="6" name="Slide Number Placeholder 5"/>
          <p:cNvSpPr>
            <a:spLocks noGrp="1"/>
          </p:cNvSpPr>
          <p:nvPr>
            <p:ph type="sldNum" sz="quarter" idx="12"/>
          </p:nvPr>
        </p:nvSpPr>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a:p>
        </p:txBody>
      </p:sp>
      <p:pic>
        <p:nvPicPr>
          <p:cNvPr id="9" name="Picture 8">
            <a:extLst>
              <a:ext uri="{FF2B5EF4-FFF2-40B4-BE49-F238E27FC236}">
                <a16:creationId xmlns:a16="http://schemas.microsoft.com/office/drawing/2014/main" id="{3790FDFB-7D2E-644F-B491-95271551CA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8" name="Text Placeholder 17">
            <a:extLst>
              <a:ext uri="{FF2B5EF4-FFF2-40B4-BE49-F238E27FC236}">
                <a16:creationId xmlns:a16="http://schemas.microsoft.com/office/drawing/2014/main" id="{CCD2466C-3F5A-1B4C-8431-3F2E7EAEEB2B}"/>
              </a:ext>
            </a:extLst>
          </p:cNvPr>
          <p:cNvSpPr>
            <a:spLocks noGrp="1"/>
          </p:cNvSpPr>
          <p:nvPr>
            <p:ph type="body" sz="quarter" idx="13"/>
          </p:nvPr>
        </p:nvSpPr>
        <p:spPr>
          <a:xfrm>
            <a:off x="344659" y="1254206"/>
            <a:ext cx="11513969" cy="2514600"/>
          </a:xfrm>
        </p:spPr>
        <p:txBody>
          <a:bodyPr/>
          <a:lstStyle>
            <a:lvl3pPr marL="329184">
              <a:defRPr/>
            </a:lvl3pPr>
          </a:lstStyle>
          <a:p>
            <a:pPr lvl="0"/>
            <a:r>
              <a:rPr lang="en-US"/>
              <a:t>Click to edit Master text styles</a:t>
            </a:r>
          </a:p>
          <a:p>
            <a:pPr lvl="1"/>
            <a:r>
              <a:rPr lang="en-US"/>
              <a:t>Second level</a:t>
            </a:r>
          </a:p>
          <a:p>
            <a:pPr lvl="2"/>
            <a:r>
              <a:rPr lang="en-US"/>
              <a:t>Third level</a:t>
            </a:r>
          </a:p>
        </p:txBody>
      </p:sp>
      <p:pic>
        <p:nvPicPr>
          <p:cNvPr id="7" name="Picture 6" descr="A large brick building&#10;&#10;Description automatically generated">
            <a:extLst>
              <a:ext uri="{FF2B5EF4-FFF2-40B4-BE49-F238E27FC236}">
                <a16:creationId xmlns:a16="http://schemas.microsoft.com/office/drawing/2014/main" id="{AA6BC9BF-32E6-7645-B52D-4820086ED24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05" b="50000"/>
          <a:stretch/>
        </p:blipFill>
        <p:spPr>
          <a:xfrm>
            <a:off x="0" y="4254500"/>
            <a:ext cx="12192000" cy="1828800"/>
          </a:xfrm>
          <a:prstGeom prst="rect">
            <a:avLst/>
          </a:prstGeom>
        </p:spPr>
      </p:pic>
      <p:grpSp>
        <p:nvGrpSpPr>
          <p:cNvPr id="12" name="Group 11">
            <a:extLst>
              <a:ext uri="{FF2B5EF4-FFF2-40B4-BE49-F238E27FC236}">
                <a16:creationId xmlns:a16="http://schemas.microsoft.com/office/drawing/2014/main" id="{BAC934DB-6A73-9D45-90E9-27EBB7603B3D}"/>
              </a:ext>
            </a:extLst>
          </p:cNvPr>
          <p:cNvGrpSpPr/>
          <p:nvPr userDrawn="1"/>
        </p:nvGrpSpPr>
        <p:grpSpPr>
          <a:xfrm>
            <a:off x="1778000" y="6536530"/>
            <a:ext cx="6866792" cy="0"/>
            <a:chOff x="-1316892" y="6502400"/>
            <a:chExt cx="6866792" cy="0"/>
          </a:xfrm>
        </p:grpSpPr>
        <p:cxnSp>
          <p:nvCxnSpPr>
            <p:cNvPr id="13" name="Straight Connector 12">
              <a:extLst>
                <a:ext uri="{FF2B5EF4-FFF2-40B4-BE49-F238E27FC236}">
                  <a16:creationId xmlns:a16="http://schemas.microsoft.com/office/drawing/2014/main" id="{6D52AF4B-CF2F-A14D-B292-99D84EA6ADD2}"/>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F170B0-637A-354D-B7D6-547F5E699EA3}"/>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705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p>
            <a:r>
              <a:rPr lang="en-US"/>
              <a:t>Click to edit Master title style</a:t>
            </a:r>
          </a:p>
        </p:txBody>
      </p:sp>
      <p:sp>
        <p:nvSpPr>
          <p:cNvPr id="3" name="Content Placeholder 2"/>
          <p:cNvSpPr>
            <a:spLocks noGrp="1"/>
          </p:cNvSpPr>
          <p:nvPr>
            <p:ph idx="1" hasCustomPrompt="1"/>
          </p:nvPr>
        </p:nvSpPr>
        <p:spPr>
          <a:xfrm>
            <a:off x="336552" y="1452515"/>
            <a:ext cx="11522076" cy="656205"/>
          </a:xfrm>
          <a:prstGeom prst="rect">
            <a:avLst/>
          </a:prstGeom>
        </p:spPr>
        <p:txBody>
          <a:bodyPr/>
          <a:lstStyle>
            <a:lvl1pPr marL="342900" indent="-342900">
              <a:buFont typeface="Wingdings" pitchFamily="2" charset="2"/>
              <a:buChar char="§"/>
              <a:defRPr lang="en-US" sz="2200" kern="1200" dirty="0" smtClean="0">
                <a:solidFill>
                  <a:schemeClr val="tx1"/>
                </a:solidFill>
                <a:latin typeface="+mn-lt"/>
                <a:ea typeface="+mn-ea"/>
                <a:cs typeface="+mn-cs"/>
              </a:defRPr>
            </a:lvl1pPr>
            <a:lvl2pPr marL="173736" indent="-173736">
              <a:spcBef>
                <a:spcPts val="600"/>
              </a:spcBef>
              <a:buClr>
                <a:schemeClr val="bg2"/>
              </a:buClr>
              <a:defRPr sz="1800">
                <a:solidFill>
                  <a:schemeClr val="tx1"/>
                </a:solidFill>
              </a:defRPr>
            </a:lvl2pPr>
            <a:lvl3pPr>
              <a:spcBef>
                <a:spcPts val="600"/>
              </a:spcBef>
              <a:defRPr/>
            </a:lvl3pPr>
          </a:lstStyle>
          <a:p>
            <a:pPr lvl="1"/>
            <a:r>
              <a:rPr lang="en-US"/>
              <a:t>Bullet</a:t>
            </a:r>
          </a:p>
        </p:txBody>
      </p:sp>
      <p:sp>
        <p:nvSpPr>
          <p:cNvPr id="7" name="Rectangle 6">
            <a:extLst>
              <a:ext uri="{FF2B5EF4-FFF2-40B4-BE49-F238E27FC236}">
                <a16:creationId xmlns:a16="http://schemas.microsoft.com/office/drawing/2014/main" id="{79741CC5-F945-1A46-8CD2-48F51FB45796}"/>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sp>
        <p:nvSpPr>
          <p:cNvPr id="8" name="Footer Placeholder 4">
            <a:extLst>
              <a:ext uri="{FF2B5EF4-FFF2-40B4-BE49-F238E27FC236}">
                <a16:creationId xmlns:a16="http://schemas.microsoft.com/office/drawing/2014/main" id="{DD91C636-8DB9-5B4D-9312-38AC0B8DA97D}"/>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a:t>Presentation Title Here)</a:t>
            </a:r>
          </a:p>
        </p:txBody>
      </p:sp>
      <p:sp>
        <p:nvSpPr>
          <p:cNvPr id="9" name="Slide Number Placeholder 5">
            <a:extLst>
              <a:ext uri="{FF2B5EF4-FFF2-40B4-BE49-F238E27FC236}">
                <a16:creationId xmlns:a16="http://schemas.microsoft.com/office/drawing/2014/main" id="{4DF5F704-AD44-C04D-9116-BE002E5E0499}"/>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a:p>
        </p:txBody>
      </p:sp>
      <p:pic>
        <p:nvPicPr>
          <p:cNvPr id="10" name="Picture 9">
            <a:extLst>
              <a:ext uri="{FF2B5EF4-FFF2-40B4-BE49-F238E27FC236}">
                <a16:creationId xmlns:a16="http://schemas.microsoft.com/office/drawing/2014/main" id="{B1E805C3-C59E-2144-94EE-0B67DEA4980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grpSp>
        <p:nvGrpSpPr>
          <p:cNvPr id="14" name="Group 13">
            <a:extLst>
              <a:ext uri="{FF2B5EF4-FFF2-40B4-BE49-F238E27FC236}">
                <a16:creationId xmlns:a16="http://schemas.microsoft.com/office/drawing/2014/main" id="{0C6E230A-08F9-DB42-8BE1-27A80CCF9840}"/>
              </a:ext>
            </a:extLst>
          </p:cNvPr>
          <p:cNvGrpSpPr/>
          <p:nvPr userDrawn="1"/>
        </p:nvGrpSpPr>
        <p:grpSpPr>
          <a:xfrm>
            <a:off x="1778000" y="6536530"/>
            <a:ext cx="6866792" cy="0"/>
            <a:chOff x="-1316892" y="6502400"/>
            <a:chExt cx="6866792" cy="0"/>
          </a:xfrm>
        </p:grpSpPr>
        <p:cxnSp>
          <p:nvCxnSpPr>
            <p:cNvPr id="15" name="Straight Connector 14">
              <a:extLst>
                <a:ext uri="{FF2B5EF4-FFF2-40B4-BE49-F238E27FC236}">
                  <a16:creationId xmlns:a16="http://schemas.microsoft.com/office/drawing/2014/main" id="{F802F8E3-83DF-3A4A-BD3B-7E17033D2F28}"/>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5C43F-9E59-E746-B18B-B85F3362C8CC}"/>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267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p>
            <a:r>
              <a:rPr lang="en-US"/>
              <a:t>Click to edit Master title style</a:t>
            </a:r>
          </a:p>
        </p:txBody>
      </p:sp>
      <p:sp>
        <p:nvSpPr>
          <p:cNvPr id="8" name="Text Placeholder 3">
            <a:extLst>
              <a:ext uri="{FF2B5EF4-FFF2-40B4-BE49-F238E27FC236}">
                <a16:creationId xmlns:a16="http://schemas.microsoft.com/office/drawing/2014/main" id="{F409EC90-7A58-5F47-8200-67E9DD5AF8E0}"/>
              </a:ext>
            </a:extLst>
          </p:cNvPr>
          <p:cNvSpPr>
            <a:spLocks noGrp="1"/>
          </p:cNvSpPr>
          <p:nvPr>
            <p:ph idx="1"/>
          </p:nvPr>
        </p:nvSpPr>
        <p:spPr>
          <a:xfrm>
            <a:off x="336549" y="1253331"/>
            <a:ext cx="5581651" cy="3966369"/>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10" name="Rectangle 9">
            <a:extLst>
              <a:ext uri="{FF2B5EF4-FFF2-40B4-BE49-F238E27FC236}">
                <a16:creationId xmlns:a16="http://schemas.microsoft.com/office/drawing/2014/main" id="{75116654-E6BD-A640-838E-53FCCAB759EA}"/>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sp>
        <p:nvSpPr>
          <p:cNvPr id="12" name="Slide Number Placeholder 5">
            <a:extLst>
              <a:ext uri="{FF2B5EF4-FFF2-40B4-BE49-F238E27FC236}">
                <a16:creationId xmlns:a16="http://schemas.microsoft.com/office/drawing/2014/main" id="{A1CDA76D-C4CA-8D4A-AC10-59FCCE9FFBC1}"/>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a:p>
        </p:txBody>
      </p:sp>
      <p:pic>
        <p:nvPicPr>
          <p:cNvPr id="13" name="Picture 12">
            <a:extLst>
              <a:ext uri="{FF2B5EF4-FFF2-40B4-BE49-F238E27FC236}">
                <a16:creationId xmlns:a16="http://schemas.microsoft.com/office/drawing/2014/main" id="{F4111453-6C11-514A-927A-01AC301464D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7" name="Text Placeholder 3">
            <a:extLst>
              <a:ext uri="{FF2B5EF4-FFF2-40B4-BE49-F238E27FC236}">
                <a16:creationId xmlns:a16="http://schemas.microsoft.com/office/drawing/2014/main" id="{BF5079E7-6582-944B-A16F-CC156017D3BD}"/>
              </a:ext>
            </a:extLst>
          </p:cNvPr>
          <p:cNvSpPr>
            <a:spLocks noGrp="1"/>
          </p:cNvSpPr>
          <p:nvPr>
            <p:ph idx="13"/>
          </p:nvPr>
        </p:nvSpPr>
        <p:spPr>
          <a:xfrm>
            <a:off x="6305549" y="1253331"/>
            <a:ext cx="5581651" cy="3966369"/>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18" name="Footer Placeholder 4">
            <a:extLst>
              <a:ext uri="{FF2B5EF4-FFF2-40B4-BE49-F238E27FC236}">
                <a16:creationId xmlns:a16="http://schemas.microsoft.com/office/drawing/2014/main" id="{0AE23C3E-A778-354C-8EE9-27074045D5D3}"/>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a:t>Presentation Title Here)</a:t>
            </a:r>
          </a:p>
        </p:txBody>
      </p:sp>
      <p:grpSp>
        <p:nvGrpSpPr>
          <p:cNvPr id="19" name="Group 18">
            <a:extLst>
              <a:ext uri="{FF2B5EF4-FFF2-40B4-BE49-F238E27FC236}">
                <a16:creationId xmlns:a16="http://schemas.microsoft.com/office/drawing/2014/main" id="{2441110C-22A8-6F40-AA97-1FFF07EE98D9}"/>
              </a:ext>
            </a:extLst>
          </p:cNvPr>
          <p:cNvGrpSpPr/>
          <p:nvPr userDrawn="1"/>
        </p:nvGrpSpPr>
        <p:grpSpPr>
          <a:xfrm>
            <a:off x="1778000" y="6536530"/>
            <a:ext cx="6866792" cy="0"/>
            <a:chOff x="-1316892" y="6502400"/>
            <a:chExt cx="6866792" cy="0"/>
          </a:xfrm>
        </p:grpSpPr>
        <p:cxnSp>
          <p:nvCxnSpPr>
            <p:cNvPr id="20" name="Straight Connector 19">
              <a:extLst>
                <a:ext uri="{FF2B5EF4-FFF2-40B4-BE49-F238E27FC236}">
                  <a16:creationId xmlns:a16="http://schemas.microsoft.com/office/drawing/2014/main" id="{9FFC0AFC-ED0E-3944-8D3A-E85CA8C2A414}"/>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D8512C-2F10-4246-AF95-07C2E2628D6B}"/>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305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p>
            <a:r>
              <a:rPr lang="en-US"/>
              <a:t>Click to edit Master title style</a:t>
            </a:r>
          </a:p>
        </p:txBody>
      </p:sp>
      <p:sp>
        <p:nvSpPr>
          <p:cNvPr id="6" name="Rectangle 5">
            <a:extLst>
              <a:ext uri="{FF2B5EF4-FFF2-40B4-BE49-F238E27FC236}">
                <a16:creationId xmlns:a16="http://schemas.microsoft.com/office/drawing/2014/main" id="{E2C20982-A3C0-8749-AB45-52292CCC4257}"/>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sp>
        <p:nvSpPr>
          <p:cNvPr id="8" name="Slide Number Placeholder 5">
            <a:extLst>
              <a:ext uri="{FF2B5EF4-FFF2-40B4-BE49-F238E27FC236}">
                <a16:creationId xmlns:a16="http://schemas.microsoft.com/office/drawing/2014/main" id="{5F5BDB6B-B45D-4247-A2C5-1B3A5013524E}"/>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a:p>
        </p:txBody>
      </p:sp>
      <p:pic>
        <p:nvPicPr>
          <p:cNvPr id="9" name="Picture 8">
            <a:extLst>
              <a:ext uri="{FF2B5EF4-FFF2-40B4-BE49-F238E27FC236}">
                <a16:creationId xmlns:a16="http://schemas.microsoft.com/office/drawing/2014/main" id="{669D3B21-C570-CA49-9135-989C3B29EFF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3" name="Footer Placeholder 4">
            <a:extLst>
              <a:ext uri="{FF2B5EF4-FFF2-40B4-BE49-F238E27FC236}">
                <a16:creationId xmlns:a16="http://schemas.microsoft.com/office/drawing/2014/main" id="{CF72AAC5-322D-2E40-AC5A-AB9D7D02507B}"/>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a:t>Presentation Title Here)</a:t>
            </a:r>
          </a:p>
        </p:txBody>
      </p:sp>
      <p:grpSp>
        <p:nvGrpSpPr>
          <p:cNvPr id="14" name="Group 13">
            <a:extLst>
              <a:ext uri="{FF2B5EF4-FFF2-40B4-BE49-F238E27FC236}">
                <a16:creationId xmlns:a16="http://schemas.microsoft.com/office/drawing/2014/main" id="{E82BC04F-48D8-6F4D-81F6-5E1CA4347335}"/>
              </a:ext>
            </a:extLst>
          </p:cNvPr>
          <p:cNvGrpSpPr/>
          <p:nvPr userDrawn="1"/>
        </p:nvGrpSpPr>
        <p:grpSpPr>
          <a:xfrm>
            <a:off x="1778000" y="6536530"/>
            <a:ext cx="6866792" cy="0"/>
            <a:chOff x="-1316892" y="6502400"/>
            <a:chExt cx="6866792" cy="0"/>
          </a:xfrm>
        </p:grpSpPr>
        <p:cxnSp>
          <p:nvCxnSpPr>
            <p:cNvPr id="15" name="Straight Connector 14">
              <a:extLst>
                <a:ext uri="{FF2B5EF4-FFF2-40B4-BE49-F238E27FC236}">
                  <a16:creationId xmlns:a16="http://schemas.microsoft.com/office/drawing/2014/main" id="{441159BF-7D4D-5A48-96E6-631C2B4FC3F9}"/>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F5C6B8-6150-9243-84FE-6FD82DB7264D}"/>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3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Box">
    <p:spTree>
      <p:nvGrpSpPr>
        <p:cNvPr id="1" name=""/>
        <p:cNvGrpSpPr/>
        <p:nvPr/>
      </p:nvGrpSpPr>
      <p:grpSpPr>
        <a:xfrm>
          <a:off x="0" y="0"/>
          <a:ext cx="0" cy="0"/>
          <a:chOff x="0" y="0"/>
          <a:chExt cx="0" cy="0"/>
        </a:xfrm>
      </p:grpSpPr>
      <p:sp>
        <p:nvSpPr>
          <p:cNvPr id="5" name="Rectangle 4"/>
          <p:cNvSpPr/>
          <p:nvPr userDrawn="1"/>
        </p:nvSpPr>
        <p:spPr>
          <a:xfrm>
            <a:off x="170688" y="162687"/>
            <a:ext cx="11850624" cy="5780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sp>
        <p:nvSpPr>
          <p:cNvPr id="3" name="Footer Placeholder 2"/>
          <p:cNvSpPr>
            <a:spLocks noGrp="1"/>
          </p:cNvSpPr>
          <p:nvPr>
            <p:ph type="ftr" sz="quarter" idx="10"/>
          </p:nvPr>
        </p:nvSpPr>
        <p:spPr/>
        <p:txBody>
          <a:bodyPr/>
          <a:lstStyle/>
          <a:p>
            <a:r>
              <a:rPr lang="en-US"/>
              <a:t>Presentation Title Here (Insert Menu &gt; Header &amp; Footer &gt; Apply)</a:t>
            </a:r>
          </a:p>
        </p:txBody>
      </p:sp>
      <p:sp>
        <p:nvSpPr>
          <p:cNvPr id="4" name="Slide Number Placeholder 3"/>
          <p:cNvSpPr>
            <a:spLocks noGrp="1"/>
          </p:cNvSpPr>
          <p:nvPr>
            <p:ph type="sldNum" sz="quarter" idx="11"/>
          </p:nvPr>
        </p:nvSpPr>
        <p:spPr/>
        <p:txBody>
          <a:bodyPr/>
          <a:lstStyle/>
          <a:p>
            <a:pPr algn="r"/>
            <a:fld id="{6FE306A7-A228-4E07-8D4E-C1DA2C3F3993}" type="slidenum">
              <a:rPr lang="en-US" smtClean="0"/>
              <a:pPr algn="r"/>
              <a:t>‹#›</a:t>
            </a:fld>
            <a:endParaRPr lang="en-US"/>
          </a:p>
        </p:txBody>
      </p:sp>
      <p:sp>
        <p:nvSpPr>
          <p:cNvPr id="6" name="Text Placeholder 5">
            <a:extLst>
              <a:ext uri="{FF2B5EF4-FFF2-40B4-BE49-F238E27FC236}">
                <a16:creationId xmlns:a16="http://schemas.microsoft.com/office/drawing/2014/main" id="{8E9B5374-BEA0-DF47-BEE7-32CB5C195A92}"/>
              </a:ext>
            </a:extLst>
          </p:cNvPr>
          <p:cNvSpPr>
            <a:spLocks noGrp="1"/>
          </p:cNvSpPr>
          <p:nvPr>
            <p:ph type="body" sz="quarter" idx="12" hasCustomPrompt="1"/>
          </p:nvPr>
        </p:nvSpPr>
        <p:spPr>
          <a:xfrm>
            <a:off x="1081088" y="1411929"/>
            <a:ext cx="10029825" cy="3282430"/>
          </a:xfrm>
          <a:prstGeom prst="rect">
            <a:avLst/>
          </a:prstGeom>
        </p:spPr>
        <p:txBody>
          <a:bodyPr anchor="ctr" anchorCtr="0">
            <a:noAutofit/>
          </a:bodyPr>
          <a:lstStyle>
            <a:lvl1pPr marL="0" indent="0" algn="ctr" defTabSz="914400" rtl="0" eaLnBrk="1" latinLnBrk="0" hangingPunct="1">
              <a:lnSpc>
                <a:spcPct val="110000"/>
              </a:lnSpc>
              <a:spcBef>
                <a:spcPts val="1400"/>
              </a:spcBef>
              <a:buClr>
                <a:srgbClr val="E12726"/>
              </a:buClr>
              <a:buFont typeface="Arial" panose="020B0604020202020204" pitchFamily="34" charset="0"/>
              <a:buNone/>
              <a:defRPr lang="en-US" sz="3600" b="0" i="0" kern="1200" dirty="0">
                <a:solidFill>
                  <a:schemeClr val="bg1"/>
                </a:solidFill>
                <a:latin typeface="Source Sans Pro Light" panose="020B0403030403020204" pitchFamily="34" charset="0"/>
                <a:ea typeface="Source Sans Pro Light" panose="020B0403030403020204" pitchFamily="34" charset="0"/>
                <a:cs typeface="Droid Serif" panose="02020600060500020200" pitchFamily="18" charset="0"/>
              </a:defRPr>
            </a:lvl1pPr>
          </a:lstStyle>
          <a:p>
            <a:pPr lvl="0"/>
            <a:r>
              <a:rPr lang="en-US"/>
              <a:t>Quote Text Here</a:t>
            </a:r>
          </a:p>
        </p:txBody>
      </p:sp>
    </p:spTree>
    <p:extLst>
      <p:ext uri="{BB962C8B-B14F-4D97-AF65-F5344CB8AC3E}">
        <p14:creationId xmlns:p14="http://schemas.microsoft.com/office/powerpoint/2010/main" val="72651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549" y="288924"/>
            <a:ext cx="11513969" cy="656206"/>
          </a:xfrm>
          <a:prstGeom prst="rect">
            <a:avLst/>
          </a:prstGeom>
        </p:spPr>
        <p:txBody>
          <a:bodyPr vert="horz" lIns="0" tIns="0" rIns="0" bIns="0" rtlCol="0" anchor="t">
            <a:noAutofit/>
          </a:bodyPr>
          <a:lstStyle/>
          <a:p>
            <a:r>
              <a:rPr lang="en-US"/>
              <a:t>Click to edit Master title style</a:t>
            </a:r>
          </a:p>
        </p:txBody>
      </p:sp>
      <p:sp>
        <p:nvSpPr>
          <p:cNvPr id="5" name="Footer Placeholder 4"/>
          <p:cNvSpPr>
            <a:spLocks noGrp="1"/>
          </p:cNvSpPr>
          <p:nvPr>
            <p:ph type="ftr" sz="quarter" idx="3"/>
          </p:nvPr>
        </p:nvSpPr>
        <p:spPr>
          <a:xfrm>
            <a:off x="6924676" y="6353968"/>
            <a:ext cx="4535916" cy="365125"/>
          </a:xfrm>
          <a:prstGeom prst="rect">
            <a:avLst/>
          </a:prstGeom>
        </p:spPr>
        <p:txBody>
          <a:bodyPr vert="horz" lIns="0" tIns="0" rIns="0" bIns="0" rtlCol="0" anchor="ctr"/>
          <a:lstStyle>
            <a:lvl1pPr algn="r">
              <a:defRPr kumimoji="0" lang="en-US" sz="1200" b="0" i="0" u="none" strike="noStrike" kern="1200" cap="none" spc="0" normalizeH="0" baseline="0" dirty="0">
                <a:ln>
                  <a:noFill/>
                </a:ln>
                <a:solidFill>
                  <a:schemeClr val="bg1">
                    <a:lumMod val="50000"/>
                  </a:schemeClr>
                </a:solidFill>
                <a:effectLst/>
                <a:uLnTx/>
                <a:uFillTx/>
                <a:latin typeface="Source Sans Pro" pitchFamily="34" charset="0"/>
                <a:ea typeface="+mn-ea"/>
                <a:cs typeface="+mn-cs"/>
              </a:defRPr>
            </a:lvl1pPr>
          </a:lstStyle>
          <a:p>
            <a:r>
              <a:rPr lang="en-US"/>
              <a:t>Presentation Title Here)</a:t>
            </a:r>
          </a:p>
        </p:txBody>
      </p:sp>
      <p:sp>
        <p:nvSpPr>
          <p:cNvPr id="6" name="Slide Number Placeholder 5"/>
          <p:cNvSpPr>
            <a:spLocks noGrp="1"/>
          </p:cNvSpPr>
          <p:nvPr>
            <p:ph type="sldNum" sz="quarter" idx="4"/>
          </p:nvPr>
        </p:nvSpPr>
        <p:spPr>
          <a:xfrm>
            <a:off x="11460592" y="6353968"/>
            <a:ext cx="398036" cy="365125"/>
          </a:xfrm>
          <a:prstGeom prst="rect">
            <a:avLst/>
          </a:prstGeom>
        </p:spPr>
        <p:txBody>
          <a:bodyPr vert="horz" lIns="0" tIns="0" rIns="0" bIns="0" rtlCol="0" anchor="ctr"/>
          <a:lstStyle>
            <a:lvl1pPr algn="ctr">
              <a:defRPr kumimoji="0" lang="en-US" sz="1200" b="1" i="0" u="none" strike="noStrike" kern="1200" cap="none" spc="0" normalizeH="0" baseline="0" smtClean="0">
                <a:ln>
                  <a:noFill/>
                </a:ln>
                <a:solidFill>
                  <a:schemeClr val="tx2"/>
                </a:solidFill>
                <a:effectLst/>
                <a:uLnTx/>
                <a:uFillTx/>
                <a:latin typeface="Source Sans Pro" pitchFamily="34" charset="0"/>
                <a:ea typeface="+mn-ea"/>
                <a:cs typeface="+mn-cs"/>
              </a:defRPr>
            </a:lvl1pPr>
          </a:lstStyle>
          <a:p>
            <a:pPr algn="r"/>
            <a:fld id="{6FE306A7-A228-4E07-8D4E-C1DA2C3F3993}" type="slidenum">
              <a:rPr lang="en-US" smtClean="0"/>
              <a:pPr algn="r"/>
              <a:t>‹#›</a:t>
            </a:fld>
            <a:endParaRPr lang="en-US"/>
          </a:p>
        </p:txBody>
      </p:sp>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178871" y="5717802"/>
            <a:ext cx="2379982" cy="1586656"/>
          </a:xfrm>
          <a:prstGeom prst="rect">
            <a:avLst/>
          </a:prstGeom>
        </p:spPr>
      </p:pic>
      <p:sp>
        <p:nvSpPr>
          <p:cNvPr id="4" name="Text Placeholder 3">
            <a:extLst>
              <a:ext uri="{FF2B5EF4-FFF2-40B4-BE49-F238E27FC236}">
                <a16:creationId xmlns:a16="http://schemas.microsoft.com/office/drawing/2014/main" id="{39594245-C0FC-294F-B85B-B3050FDF4B4D}"/>
              </a:ext>
            </a:extLst>
          </p:cNvPr>
          <p:cNvSpPr>
            <a:spLocks noGrp="1"/>
          </p:cNvSpPr>
          <p:nvPr>
            <p:ph type="body" idx="1"/>
          </p:nvPr>
        </p:nvSpPr>
        <p:spPr>
          <a:xfrm>
            <a:off x="336549" y="1253331"/>
            <a:ext cx="10515600" cy="1146969"/>
          </a:xfrm>
          <a:prstGeom prst="rect">
            <a:avLst/>
          </a:prstGeom>
        </p:spPr>
        <p:txBody>
          <a:bodyPr vert="horz" lIns="0" tIns="0" rIns="0" bIns="0" rtlCol="0">
            <a:no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2610439"/>
      </p:ext>
    </p:extLst>
  </p:cSld>
  <p:clrMap bg1="lt1" tx1="dk1" bg2="lt2" tx2="dk2" accent1="accent1" accent2="accent2" accent3="accent3" accent4="accent4" accent5="accent5" accent6="accent6" hlink="hlink" folHlink="folHlink"/>
  <p:sldLayoutIdLst>
    <p:sldLayoutId id="2147483676" r:id="rId1"/>
    <p:sldLayoutId id="2147483685" r:id="rId2"/>
    <p:sldLayoutId id="2147483669" r:id="rId3"/>
    <p:sldLayoutId id="2147483678" r:id="rId4"/>
    <p:sldLayoutId id="2147483687" r:id="rId5"/>
    <p:sldLayoutId id="2147483650" r:id="rId6"/>
    <p:sldLayoutId id="2147483652" r:id="rId7"/>
    <p:sldLayoutId id="2147483654" r:id="rId8"/>
    <p:sldLayoutId id="2147483679" r:id="rId9"/>
    <p:sldLayoutId id="2147483655" r:id="rId10"/>
    <p:sldLayoutId id="2147483686" r:id="rId11"/>
    <p:sldLayoutId id="2147483667" r:id="rId12"/>
    <p:sldLayoutId id="2147483666" r:id="rId13"/>
    <p:sldLayoutId id="2147483688" r:id="rId14"/>
    <p:sldLayoutId id="2147483689" r:id="rId15"/>
    <p:sldLayoutId id="2147483690" r:id="rId16"/>
  </p:sldLayoutIdLst>
  <p:hf hdr="0" dt="0"/>
  <p:txStyles>
    <p:titleStyle>
      <a:lvl1pPr marL="0" algn="l" defTabSz="914400" rtl="0" eaLnBrk="1" latinLnBrk="0" hangingPunct="1">
        <a:lnSpc>
          <a:spcPct val="90000"/>
        </a:lnSpc>
        <a:spcBef>
          <a:spcPct val="0"/>
        </a:spcBef>
        <a:buNone/>
        <a:defRPr lang="en-US" sz="3500" b="0" i="0" kern="1200" dirty="0" smtClean="0">
          <a:solidFill>
            <a:schemeClr val="tx2"/>
          </a:solidFill>
          <a:latin typeface="Source Sans Pro Light" panose="020B0403030403020204" pitchFamily="34" charset="0"/>
          <a:ea typeface="Source Sans Pro Light" panose="020B0403030403020204" pitchFamily="34" charset="0"/>
          <a:cs typeface="+mn-cs"/>
        </a:defRPr>
      </a:lvl1pPr>
    </p:titleStyle>
    <p:bodyStyle>
      <a:lvl1pPr marL="0" indent="0" algn="l" defTabSz="914400" rtl="0" eaLnBrk="1" latinLnBrk="0" hangingPunct="1">
        <a:lnSpc>
          <a:spcPct val="90000"/>
        </a:lnSpc>
        <a:spcBef>
          <a:spcPts val="1400"/>
        </a:spcBef>
        <a:buClr>
          <a:srgbClr val="E12726"/>
        </a:buClr>
        <a:buFontTx/>
        <a:buNone/>
        <a:defRPr lang="en-US" sz="2400" kern="1200" dirty="0" smtClean="0">
          <a:solidFill>
            <a:schemeClr val="accent2"/>
          </a:solidFill>
          <a:latin typeface="+mn-lt"/>
          <a:ea typeface="+mn-ea"/>
          <a:cs typeface="+mn-cs"/>
        </a:defRPr>
      </a:lvl1pPr>
      <a:lvl2pPr marL="173736" indent="-173736" algn="l" defTabSz="914400" rtl="0" eaLnBrk="1" latinLnBrk="0" hangingPunct="1">
        <a:lnSpc>
          <a:spcPct val="90000"/>
        </a:lnSpc>
        <a:spcBef>
          <a:spcPts val="500"/>
        </a:spcBef>
        <a:buFont typeface="Wingdings" pitchFamily="2" charset="2"/>
        <a:buChar char="§"/>
        <a:defRPr lang="en-US" sz="2000" kern="1200" dirty="0" smtClean="0">
          <a:solidFill>
            <a:prstClr val="black"/>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lang="en-US" sz="1800" kern="1200" dirty="0" smtClean="0">
          <a:solidFill>
            <a:prstClr val="black"/>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hyperlink" Target="https://kvshelp.springbrooksoftware.com/a/1365180-affordable-care-act-kv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enterprisehelp.springbrooksoftware.com/a/1493575-aca-data-acquisition-for-springbrook-enterprise-clients" TargetMode="External"/><Relationship Id="rId4" Type="http://schemas.openxmlformats.org/officeDocument/2006/relationships/hyperlink" Target="https://kvshelp.springbrooksoftware.com/a/1493947-affordable-care-act-softrigh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hyperlink" Target="https://enterprisehelp.springbrooksoftware.com/m/107867"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www.irs.gov/e-file-providers/air/affordable-care-act-information-return-air-program" TargetMode="External"/><Relationship Id="rId4" Type="http://schemas.openxmlformats.org/officeDocument/2006/relationships/hyperlink" Target="https://www.irs.gov/pub/irs-dft/i109495c--dft.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springbrooksoftware.com/springbrook-training/"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enterprisehelp.springbrooksoftware.com/a/1365167-affordable-care-act-tcc-testing-proces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hyperlink" Target="https://www.irs.gov/e-file-providers/affordable-care-act-information-returns-air"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hyperlink" Target="https://enterprisehelp.springbrooksoftware.com/a/1365167-affordable-care-act-tcc-testing-proces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Cheryl.weimer@sprbrk.co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springbrooksoftware.co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sprbrk.box.com/s/zc3g50bon9ddxjpha4g42dglw6c9mb9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s://help.sprbrk.com/PDF/LoginHelp.pdf" TargetMode="External"/><Relationship Id="rId2" Type="http://schemas.openxmlformats.org/officeDocument/2006/relationships/hyperlink" Target="https://sprbrk.box.com/s/usfbzlg2gcqqrv815fud"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51AE7B-97B8-8A44-809E-FB11D3D41C50}"/>
              </a:ext>
            </a:extLst>
          </p:cNvPr>
          <p:cNvSpPr>
            <a:spLocks noGrp="1"/>
          </p:cNvSpPr>
          <p:nvPr>
            <p:ph type="body" sz="quarter" idx="10"/>
          </p:nvPr>
        </p:nvSpPr>
        <p:spPr>
          <a:xfrm>
            <a:off x="391911" y="4171218"/>
            <a:ext cx="10157979" cy="1498062"/>
          </a:xfrm>
        </p:spPr>
        <p:txBody>
          <a:bodyPr>
            <a:normAutofit/>
          </a:bodyPr>
          <a:lstStyle/>
          <a:p>
            <a:r>
              <a:rPr lang="en-US"/>
              <a:t>Springbrook – Getting Ready for Affordable Care Act</a:t>
            </a:r>
          </a:p>
        </p:txBody>
      </p:sp>
      <p:sp>
        <p:nvSpPr>
          <p:cNvPr id="36" name="Rectangle 35">
            <a:extLst>
              <a:ext uri="{FF2B5EF4-FFF2-40B4-BE49-F238E27FC236}">
                <a16:creationId xmlns:a16="http://schemas.microsoft.com/office/drawing/2014/main" id="{CDAA6E10-46D6-5741-8075-9A1B3E0687FB}"/>
              </a:ext>
            </a:extLst>
          </p:cNvPr>
          <p:cNvSpPr/>
          <p:nvPr/>
        </p:nvSpPr>
        <p:spPr>
          <a:xfrm>
            <a:off x="14795317" y="1760958"/>
            <a:ext cx="573437" cy="576072"/>
          </a:xfrm>
          <a:prstGeom prst="rect">
            <a:avLst/>
          </a:prstGeom>
          <a:solidFill>
            <a:srgbClr val="440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9D57440-EC8F-8F43-98E0-FDCCCC712865}"/>
              </a:ext>
            </a:extLst>
          </p:cNvPr>
          <p:cNvSpPr/>
          <p:nvPr/>
        </p:nvSpPr>
        <p:spPr>
          <a:xfrm>
            <a:off x="13907067" y="1776174"/>
            <a:ext cx="573437" cy="576072"/>
          </a:xfrm>
          <a:prstGeom prst="rect">
            <a:avLst/>
          </a:prstGeom>
          <a:solidFill>
            <a:srgbClr val="2B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CD205E0-31A0-8143-8104-9C24591BCE63}"/>
              </a:ext>
            </a:extLst>
          </p:cNvPr>
          <p:cNvSpPr/>
          <p:nvPr/>
        </p:nvSpPr>
        <p:spPr>
          <a:xfrm>
            <a:off x="12930402" y="1730314"/>
            <a:ext cx="573437" cy="576072"/>
          </a:xfrm>
          <a:prstGeom prst="rect">
            <a:avLst/>
          </a:prstGeom>
          <a:solidFill>
            <a:srgbClr val="38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7DF965E-3114-6249-A3A3-880A2DF013A0}"/>
              </a:ext>
            </a:extLst>
          </p:cNvPr>
          <p:cNvSpPr/>
          <p:nvPr/>
        </p:nvSpPr>
        <p:spPr>
          <a:xfrm>
            <a:off x="12959292" y="2608220"/>
            <a:ext cx="573437" cy="576072"/>
          </a:xfrm>
          <a:prstGeom prst="rect">
            <a:avLst/>
          </a:prstGeom>
          <a:solidFill>
            <a:srgbClr val="8BB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185323F-8B49-2249-A299-82BD46492C8F}"/>
              </a:ext>
            </a:extLst>
          </p:cNvPr>
          <p:cNvSpPr/>
          <p:nvPr/>
        </p:nvSpPr>
        <p:spPr>
          <a:xfrm>
            <a:off x="12915580" y="852408"/>
            <a:ext cx="573437" cy="576072"/>
          </a:xfrm>
          <a:prstGeom prst="rect">
            <a:avLst/>
          </a:prstGeom>
          <a:solidFill>
            <a:srgbClr val="EF0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936EA89-81F8-054D-A41E-2BA7EB614375}"/>
              </a:ext>
            </a:extLst>
          </p:cNvPr>
          <p:cNvSpPr/>
          <p:nvPr/>
        </p:nvSpPr>
        <p:spPr>
          <a:xfrm>
            <a:off x="13907067" y="852408"/>
            <a:ext cx="573437" cy="576072"/>
          </a:xfrm>
          <a:prstGeom prst="rect">
            <a:avLst/>
          </a:prstGeom>
          <a:solidFill>
            <a:srgbClr val="EF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F8C424F-B78F-CC4D-82A7-DC0B34083A9D}"/>
              </a:ext>
            </a:extLst>
          </p:cNvPr>
          <p:cNvSpPr/>
          <p:nvPr/>
        </p:nvSpPr>
        <p:spPr>
          <a:xfrm>
            <a:off x="12896802" y="0"/>
            <a:ext cx="573437" cy="576072"/>
          </a:xfrm>
          <a:prstGeom prst="rect">
            <a:avLst/>
          </a:prstGeom>
          <a:solidFill>
            <a:srgbClr val="1D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341FF22-E442-E44D-A7D2-85D1D67D2620}"/>
              </a:ext>
            </a:extLst>
          </p:cNvPr>
          <p:cNvSpPr/>
          <p:nvPr/>
        </p:nvSpPr>
        <p:spPr>
          <a:xfrm>
            <a:off x="14795317" y="852408"/>
            <a:ext cx="573437" cy="576072"/>
          </a:xfrm>
          <a:prstGeom prst="rect">
            <a:avLst/>
          </a:prstGeom>
          <a:solidFill>
            <a:srgbClr val="FF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27225E6-DE6D-4E4E-8F12-28ED718EF259}"/>
              </a:ext>
            </a:extLst>
          </p:cNvPr>
          <p:cNvSpPr/>
          <p:nvPr/>
        </p:nvSpPr>
        <p:spPr>
          <a:xfrm>
            <a:off x="13917239" y="0"/>
            <a:ext cx="573437" cy="576072"/>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561BB10-CB9E-7C45-AAB6-E1F145330F14}"/>
              </a:ext>
            </a:extLst>
          </p:cNvPr>
          <p:cNvSpPr txBox="1"/>
          <p:nvPr/>
        </p:nvSpPr>
        <p:spPr>
          <a:xfrm>
            <a:off x="12680988" y="-784499"/>
            <a:ext cx="1005063" cy="646331"/>
          </a:xfrm>
          <a:prstGeom prst="rect">
            <a:avLst/>
          </a:prstGeom>
          <a:noFill/>
        </p:spPr>
        <p:txBody>
          <a:bodyPr wrap="square" rtlCol="0">
            <a:spAutoFit/>
          </a:bodyPr>
          <a:lstStyle/>
          <a:p>
            <a:pPr algn="ctr"/>
            <a:r>
              <a:rPr lang="en-US"/>
              <a:t>Primary</a:t>
            </a:r>
            <a:br>
              <a:rPr lang="en-US"/>
            </a:br>
            <a:r>
              <a:rPr lang="en-US"/>
              <a:t>Colours</a:t>
            </a:r>
          </a:p>
        </p:txBody>
      </p:sp>
      <p:sp>
        <p:nvSpPr>
          <p:cNvPr id="45" name="TextBox 44">
            <a:extLst>
              <a:ext uri="{FF2B5EF4-FFF2-40B4-BE49-F238E27FC236}">
                <a16:creationId xmlns:a16="http://schemas.microsoft.com/office/drawing/2014/main" id="{F48879B7-42FA-0347-B3D7-60A46552187D}"/>
              </a:ext>
            </a:extLst>
          </p:cNvPr>
          <p:cNvSpPr txBox="1"/>
          <p:nvPr/>
        </p:nvSpPr>
        <p:spPr>
          <a:xfrm>
            <a:off x="13780818" y="-784499"/>
            <a:ext cx="1419715" cy="646331"/>
          </a:xfrm>
          <a:prstGeom prst="rect">
            <a:avLst/>
          </a:prstGeom>
          <a:noFill/>
        </p:spPr>
        <p:txBody>
          <a:bodyPr wrap="square" rtlCol="0">
            <a:spAutoFit/>
          </a:bodyPr>
          <a:lstStyle/>
          <a:p>
            <a:pPr algn="ctr"/>
            <a:r>
              <a:rPr lang="en-US"/>
              <a:t>Secondary</a:t>
            </a:r>
            <a:br>
              <a:rPr lang="en-US"/>
            </a:br>
            <a:r>
              <a:rPr lang="en-US"/>
              <a:t>Colours</a:t>
            </a:r>
          </a:p>
        </p:txBody>
      </p:sp>
    </p:spTree>
    <p:extLst>
      <p:ext uri="{BB962C8B-B14F-4D97-AF65-F5344CB8AC3E}">
        <p14:creationId xmlns:p14="http://schemas.microsoft.com/office/powerpoint/2010/main" val="3435811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1342-AC33-4936-8578-9B4ABC3A2816}"/>
              </a:ext>
            </a:extLst>
          </p:cNvPr>
          <p:cNvSpPr>
            <a:spLocks noGrp="1"/>
          </p:cNvSpPr>
          <p:nvPr>
            <p:ph type="title"/>
          </p:nvPr>
        </p:nvSpPr>
        <p:spPr/>
        <p:txBody>
          <a:bodyPr/>
          <a:lstStyle/>
          <a:p>
            <a:r>
              <a:rPr lang="en-US" sz="4400" dirty="0">
                <a:latin typeface="+mn-lt"/>
              </a:rPr>
              <a:t>Cirrus Enhancements</a:t>
            </a:r>
          </a:p>
        </p:txBody>
      </p:sp>
      <p:sp>
        <p:nvSpPr>
          <p:cNvPr id="3" name="Content Placeholder 2">
            <a:extLst>
              <a:ext uri="{FF2B5EF4-FFF2-40B4-BE49-F238E27FC236}">
                <a16:creationId xmlns:a16="http://schemas.microsoft.com/office/drawing/2014/main" id="{16EB0271-2870-4211-AB2E-A9621A48F7F1}"/>
              </a:ext>
            </a:extLst>
          </p:cNvPr>
          <p:cNvSpPr>
            <a:spLocks noGrp="1"/>
          </p:cNvSpPr>
          <p:nvPr>
            <p:ph idx="1"/>
          </p:nvPr>
        </p:nvSpPr>
        <p:spPr>
          <a:xfrm>
            <a:off x="336552" y="2958353"/>
            <a:ext cx="5417967" cy="2869791"/>
          </a:xfrm>
        </p:spPr>
        <p:txBody>
          <a:bodyPr/>
          <a:lstStyle/>
          <a:p>
            <a:pPr>
              <a:buClr>
                <a:schemeClr val="tx2"/>
              </a:buClr>
            </a:pPr>
            <a:r>
              <a:rPr lang="en-US" sz="2400" dirty="0">
                <a:solidFill>
                  <a:srgbClr val="1D3555"/>
                </a:solidFill>
              </a:rPr>
              <a:t>Cirrus Edit Employees enhancements:</a:t>
            </a:r>
          </a:p>
          <a:p>
            <a:pPr lvl="2">
              <a:buClr>
                <a:schemeClr val="tx2"/>
              </a:buClr>
            </a:pPr>
            <a:r>
              <a:rPr lang="en-US" sz="2000" dirty="0">
                <a:solidFill>
                  <a:srgbClr val="1D3555"/>
                </a:solidFill>
              </a:rPr>
              <a:t>Grid views on Edit Employee step are formatted to allow users to edit an employee’s information, coverage, and dependents all from one window.</a:t>
            </a:r>
          </a:p>
          <a:p>
            <a:pPr lvl="2">
              <a:buClr>
                <a:schemeClr val="tx2"/>
              </a:buClr>
            </a:pPr>
            <a:r>
              <a:rPr lang="en-US" sz="2000" dirty="0">
                <a:solidFill>
                  <a:srgbClr val="1D3555"/>
                </a:solidFill>
              </a:rPr>
              <a:t>You also can update multiple/bulk employees at once, like Enterprise, using the Update Selected option.</a:t>
            </a:r>
            <a:br>
              <a:rPr lang="en-US" sz="2000" dirty="0">
                <a:solidFill>
                  <a:srgbClr val="1D3555"/>
                </a:solidFill>
              </a:rPr>
            </a:br>
            <a:endParaRPr lang="en-US" sz="2000" dirty="0">
              <a:solidFill>
                <a:srgbClr val="1D3555"/>
              </a:solidFill>
            </a:endParaRPr>
          </a:p>
          <a:p>
            <a:endParaRPr lang="en-US" dirty="0"/>
          </a:p>
        </p:txBody>
      </p:sp>
      <p:sp>
        <p:nvSpPr>
          <p:cNvPr id="5" name="Slide Number Placeholder 4">
            <a:extLst>
              <a:ext uri="{FF2B5EF4-FFF2-40B4-BE49-F238E27FC236}">
                <a16:creationId xmlns:a16="http://schemas.microsoft.com/office/drawing/2014/main" id="{195CC6B4-D70E-46AB-B445-3F22A08E6D0D}"/>
              </a:ext>
            </a:extLst>
          </p:cNvPr>
          <p:cNvSpPr>
            <a:spLocks noGrp="1"/>
          </p:cNvSpPr>
          <p:nvPr>
            <p:ph type="sldNum" sz="quarter" idx="12"/>
          </p:nvPr>
        </p:nvSpPr>
        <p:spPr/>
        <p:txBody>
          <a:bodyPr/>
          <a:lstStyle/>
          <a:p>
            <a:fld id="{6FE306A7-A228-4E07-8D4E-C1DA2C3F3993}" type="slidenum">
              <a:rPr lang="en-US" smtClean="0"/>
              <a:pPr/>
              <a:t>10</a:t>
            </a:fld>
            <a:endParaRPr lang="en-US"/>
          </a:p>
        </p:txBody>
      </p:sp>
      <p:pic>
        <p:nvPicPr>
          <p:cNvPr id="6" name="Picture 5" descr="Graphical user interface, table&#10;&#10;Description automatically generated">
            <a:extLst>
              <a:ext uri="{FF2B5EF4-FFF2-40B4-BE49-F238E27FC236}">
                <a16:creationId xmlns:a16="http://schemas.microsoft.com/office/drawing/2014/main" id="{A42D8BD6-F29C-4FFC-8E0B-E8A6BF5B5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2801" y="2526103"/>
            <a:ext cx="6095999" cy="2533569"/>
          </a:xfrm>
          <a:prstGeom prst="rect">
            <a:avLst/>
          </a:prstGeom>
        </p:spPr>
      </p:pic>
      <p:pic>
        <p:nvPicPr>
          <p:cNvPr id="10" name="Picture 9" descr="Graphical user interface, application, email&#10;&#10;Description automatically generated">
            <a:extLst>
              <a:ext uri="{FF2B5EF4-FFF2-40B4-BE49-F238E27FC236}">
                <a16:creationId xmlns:a16="http://schemas.microsoft.com/office/drawing/2014/main" id="{05990A0D-65F1-4EE2-9E07-76829E6A4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91" y="811567"/>
            <a:ext cx="9703922" cy="1714536"/>
          </a:xfrm>
          <a:prstGeom prst="rect">
            <a:avLst/>
          </a:prstGeom>
        </p:spPr>
      </p:pic>
      <p:cxnSp>
        <p:nvCxnSpPr>
          <p:cNvPr id="12" name="Straight Arrow Connector 11">
            <a:extLst>
              <a:ext uri="{FF2B5EF4-FFF2-40B4-BE49-F238E27FC236}">
                <a16:creationId xmlns:a16="http://schemas.microsoft.com/office/drawing/2014/main" id="{9A3261B4-4AB3-4563-B67A-EDA5861C0BFF}"/>
              </a:ext>
            </a:extLst>
          </p:cNvPr>
          <p:cNvCxnSpPr/>
          <p:nvPr/>
        </p:nvCxnSpPr>
        <p:spPr>
          <a:xfrm>
            <a:off x="1730187" y="1277548"/>
            <a:ext cx="412376" cy="211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102E397-C6DC-48EC-A1BF-A6144C153FED}"/>
              </a:ext>
            </a:extLst>
          </p:cNvPr>
          <p:cNvSpPr/>
          <p:nvPr/>
        </p:nvSpPr>
        <p:spPr>
          <a:xfrm>
            <a:off x="3442447" y="5342965"/>
            <a:ext cx="528918" cy="277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pic>
        <p:nvPicPr>
          <p:cNvPr id="16" name="Picture 15" descr="Graphical user interface, application&#10;&#10;Description automatically generated">
            <a:extLst>
              <a:ext uri="{FF2B5EF4-FFF2-40B4-BE49-F238E27FC236}">
                <a16:creationId xmlns:a16="http://schemas.microsoft.com/office/drawing/2014/main" id="{3727FEDE-5264-4396-BA11-63686DB0B9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801" y="5011406"/>
            <a:ext cx="2663340" cy="1035027"/>
          </a:xfrm>
          <a:prstGeom prst="rect">
            <a:avLst/>
          </a:prstGeom>
        </p:spPr>
      </p:pic>
      <p:pic>
        <p:nvPicPr>
          <p:cNvPr id="8" name="Picture 7">
            <a:extLst>
              <a:ext uri="{FF2B5EF4-FFF2-40B4-BE49-F238E27FC236}">
                <a16:creationId xmlns:a16="http://schemas.microsoft.com/office/drawing/2014/main" id="{F0BF8BB9-045A-B3B5-8C8E-C82953AFA97F}"/>
              </a:ext>
            </a:extLst>
          </p:cNvPr>
          <p:cNvPicPr>
            <a:picLocks noChangeAspect="1"/>
          </p:cNvPicPr>
          <p:nvPr/>
        </p:nvPicPr>
        <p:blipFill>
          <a:blip r:embed="rId5"/>
          <a:stretch>
            <a:fillRect/>
          </a:stretch>
        </p:blipFill>
        <p:spPr>
          <a:xfrm>
            <a:off x="9498777" y="921647"/>
            <a:ext cx="831227" cy="245280"/>
          </a:xfrm>
          <a:prstGeom prst="rect">
            <a:avLst/>
          </a:prstGeom>
        </p:spPr>
      </p:pic>
    </p:spTree>
    <p:extLst>
      <p:ext uri="{BB962C8B-B14F-4D97-AF65-F5344CB8AC3E}">
        <p14:creationId xmlns:p14="http://schemas.microsoft.com/office/powerpoint/2010/main" val="422218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1342-AC33-4936-8578-9B4ABC3A2816}"/>
              </a:ext>
            </a:extLst>
          </p:cNvPr>
          <p:cNvSpPr>
            <a:spLocks noGrp="1"/>
          </p:cNvSpPr>
          <p:nvPr>
            <p:ph type="title"/>
          </p:nvPr>
        </p:nvSpPr>
        <p:spPr/>
        <p:txBody>
          <a:bodyPr/>
          <a:lstStyle/>
          <a:p>
            <a:r>
              <a:rPr lang="en-US" sz="4400" dirty="0">
                <a:latin typeface="+mn-lt"/>
              </a:rPr>
              <a:t>Cirrus Enhancements</a:t>
            </a:r>
          </a:p>
        </p:txBody>
      </p:sp>
      <p:sp>
        <p:nvSpPr>
          <p:cNvPr id="3" name="Content Placeholder 2">
            <a:extLst>
              <a:ext uri="{FF2B5EF4-FFF2-40B4-BE49-F238E27FC236}">
                <a16:creationId xmlns:a16="http://schemas.microsoft.com/office/drawing/2014/main" id="{16EB0271-2870-4211-AB2E-A9621A48F7F1}"/>
              </a:ext>
            </a:extLst>
          </p:cNvPr>
          <p:cNvSpPr>
            <a:spLocks noGrp="1"/>
          </p:cNvSpPr>
          <p:nvPr>
            <p:ph idx="1"/>
          </p:nvPr>
        </p:nvSpPr>
        <p:spPr>
          <a:xfrm>
            <a:off x="336552" y="1452516"/>
            <a:ext cx="11513966" cy="779696"/>
          </a:xfrm>
        </p:spPr>
        <p:txBody>
          <a:bodyPr/>
          <a:lstStyle/>
          <a:p>
            <a:pPr>
              <a:buClr>
                <a:schemeClr val="tx2"/>
              </a:buClr>
            </a:pPr>
            <a:r>
              <a:rPr lang="en-US" sz="2400" dirty="0">
                <a:solidFill>
                  <a:srgbClr val="1D3555"/>
                </a:solidFill>
              </a:rPr>
              <a:t>Cirrus Edit Employer enhancements:</a:t>
            </a:r>
          </a:p>
          <a:p>
            <a:pPr lvl="2">
              <a:buClr>
                <a:schemeClr val="tx2"/>
              </a:buClr>
            </a:pPr>
            <a:r>
              <a:rPr lang="en-US" sz="2000" dirty="0">
                <a:solidFill>
                  <a:srgbClr val="1D3555"/>
                </a:solidFill>
              </a:rPr>
              <a:t>The Edit Employer step has been simplified, removing options that are no longer used by the IRS.</a:t>
            </a:r>
            <a:br>
              <a:rPr lang="en-US" sz="2000" dirty="0">
                <a:solidFill>
                  <a:srgbClr val="1D3555"/>
                </a:solidFill>
              </a:rPr>
            </a:br>
            <a:br>
              <a:rPr lang="en-US" sz="2000" dirty="0">
                <a:solidFill>
                  <a:srgbClr val="1D3555"/>
                </a:solidFill>
              </a:rPr>
            </a:br>
            <a:r>
              <a:rPr lang="en-US" sz="2000" dirty="0">
                <a:solidFill>
                  <a:srgbClr val="1D3555"/>
                </a:solidFill>
              </a:rPr>
              <a:t>Cirrus				vs			Enterprise</a:t>
            </a:r>
          </a:p>
          <a:p>
            <a:endParaRPr lang="en-US" dirty="0"/>
          </a:p>
        </p:txBody>
      </p:sp>
      <p:sp>
        <p:nvSpPr>
          <p:cNvPr id="5" name="Slide Number Placeholder 4">
            <a:extLst>
              <a:ext uri="{FF2B5EF4-FFF2-40B4-BE49-F238E27FC236}">
                <a16:creationId xmlns:a16="http://schemas.microsoft.com/office/drawing/2014/main" id="{195CC6B4-D70E-46AB-B445-3F22A08E6D0D}"/>
              </a:ext>
            </a:extLst>
          </p:cNvPr>
          <p:cNvSpPr>
            <a:spLocks noGrp="1"/>
          </p:cNvSpPr>
          <p:nvPr>
            <p:ph type="sldNum" sz="quarter" idx="12"/>
          </p:nvPr>
        </p:nvSpPr>
        <p:spPr/>
        <p:txBody>
          <a:bodyPr/>
          <a:lstStyle/>
          <a:p>
            <a:fld id="{6FE306A7-A228-4E07-8D4E-C1DA2C3F3993}" type="slidenum">
              <a:rPr lang="en-US" smtClean="0"/>
              <a:pPr/>
              <a:t>11</a:t>
            </a:fld>
            <a:endParaRPr lang="en-US"/>
          </a:p>
        </p:txBody>
      </p:sp>
      <p:pic>
        <p:nvPicPr>
          <p:cNvPr id="10" name="Picture 9" descr="Graphical user interface, application, Word&#10;&#10;Description automatically generated">
            <a:extLst>
              <a:ext uri="{FF2B5EF4-FFF2-40B4-BE49-F238E27FC236}">
                <a16:creationId xmlns:a16="http://schemas.microsoft.com/office/drawing/2014/main" id="{97312EC6-2A09-4E14-A888-4D3986FEC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7587" y="2744046"/>
            <a:ext cx="5082593" cy="2237858"/>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747C07E7-7B3A-4E89-AED1-4CDBA165E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44044"/>
            <a:ext cx="7007586" cy="2742356"/>
          </a:xfrm>
          <a:prstGeom prst="rect">
            <a:avLst/>
          </a:prstGeom>
        </p:spPr>
      </p:pic>
      <p:pic>
        <p:nvPicPr>
          <p:cNvPr id="6" name="Picture 5">
            <a:extLst>
              <a:ext uri="{FF2B5EF4-FFF2-40B4-BE49-F238E27FC236}">
                <a16:creationId xmlns:a16="http://schemas.microsoft.com/office/drawing/2014/main" id="{2F575E99-773F-A0BD-50D1-AC4CFF23F4A8}"/>
              </a:ext>
            </a:extLst>
          </p:cNvPr>
          <p:cNvPicPr>
            <a:picLocks noChangeAspect="1"/>
          </p:cNvPicPr>
          <p:nvPr/>
        </p:nvPicPr>
        <p:blipFill>
          <a:blip r:embed="rId4"/>
          <a:stretch>
            <a:fillRect/>
          </a:stretch>
        </p:blipFill>
        <p:spPr>
          <a:xfrm>
            <a:off x="5951476" y="2744044"/>
            <a:ext cx="676370" cy="214343"/>
          </a:xfrm>
          <a:prstGeom prst="rect">
            <a:avLst/>
          </a:prstGeom>
        </p:spPr>
      </p:pic>
      <p:pic>
        <p:nvPicPr>
          <p:cNvPr id="7" name="Picture 6">
            <a:extLst>
              <a:ext uri="{FF2B5EF4-FFF2-40B4-BE49-F238E27FC236}">
                <a16:creationId xmlns:a16="http://schemas.microsoft.com/office/drawing/2014/main" id="{575830EC-C93A-0AB0-6265-8D1A0C45A70B}"/>
              </a:ext>
            </a:extLst>
          </p:cNvPr>
          <p:cNvPicPr>
            <a:picLocks noChangeAspect="1"/>
          </p:cNvPicPr>
          <p:nvPr/>
        </p:nvPicPr>
        <p:blipFill>
          <a:blip r:embed="rId5"/>
          <a:stretch>
            <a:fillRect/>
          </a:stretch>
        </p:blipFill>
        <p:spPr>
          <a:xfrm>
            <a:off x="5801322" y="2744044"/>
            <a:ext cx="826524" cy="243892"/>
          </a:xfrm>
          <a:prstGeom prst="rect">
            <a:avLst/>
          </a:prstGeom>
        </p:spPr>
      </p:pic>
    </p:spTree>
    <p:extLst>
      <p:ext uri="{BB962C8B-B14F-4D97-AF65-F5344CB8AC3E}">
        <p14:creationId xmlns:p14="http://schemas.microsoft.com/office/powerpoint/2010/main" val="421245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86607"/>
            <a:ext cx="11465857" cy="856575"/>
          </a:xfrm>
        </p:spPr>
        <p:txBody>
          <a:bodyPr/>
          <a:lstStyle/>
          <a:p>
            <a:r>
              <a:rPr lang="en-US" sz="4400">
                <a:solidFill>
                  <a:srgbClr val="4B4B4B"/>
                </a:solidFill>
                <a:latin typeface="+mn-lt"/>
              </a:rPr>
              <a:t>System view when you first launch Cirrus or Enterprise as a Provisioned client</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727200"/>
            <a:ext cx="10584875" cy="1277256"/>
          </a:xfrm>
        </p:spPr>
        <p:txBody>
          <a:bodyPr>
            <a:normAutofit/>
          </a:bodyPr>
          <a:lstStyle/>
          <a:p>
            <a:pPr>
              <a:buClr>
                <a:srgbClr val="1D3555"/>
              </a:buClr>
            </a:pPr>
            <a:r>
              <a:rPr lang="en-US" sz="2800">
                <a:solidFill>
                  <a:srgbClr val="1D3555"/>
                </a:solidFill>
              </a:rPr>
              <a:t>If your system does not look like this, please contact Support.</a:t>
            </a:r>
          </a:p>
          <a:p>
            <a:pPr>
              <a:buClr>
                <a:srgbClr val="1D3555"/>
              </a:buClr>
            </a:pPr>
            <a:r>
              <a:rPr lang="en-US" sz="2800">
                <a:solidFill>
                  <a:srgbClr val="1D3555"/>
                </a:solidFill>
              </a:rPr>
              <a:t>You should see Payroll and the Affordable Care Act batch Process.</a:t>
            </a:r>
          </a:p>
        </p:txBody>
      </p:sp>
      <p:pic>
        <p:nvPicPr>
          <p:cNvPr id="3" name="Picture 2">
            <a:extLst>
              <a:ext uri="{FF2B5EF4-FFF2-40B4-BE49-F238E27FC236}">
                <a16:creationId xmlns:a16="http://schemas.microsoft.com/office/drawing/2014/main" id="{E8B82648-6000-4937-8DEB-E29BFD04C397}"/>
              </a:ext>
            </a:extLst>
          </p:cNvPr>
          <p:cNvPicPr>
            <a:picLocks noChangeAspect="1"/>
          </p:cNvPicPr>
          <p:nvPr/>
        </p:nvPicPr>
        <p:blipFill>
          <a:blip r:embed="rId3"/>
          <a:stretch>
            <a:fillRect/>
          </a:stretch>
        </p:blipFill>
        <p:spPr>
          <a:xfrm>
            <a:off x="609598" y="3143056"/>
            <a:ext cx="7363307" cy="1917315"/>
          </a:xfrm>
          <a:prstGeom prst="rect">
            <a:avLst/>
          </a:prstGeom>
        </p:spPr>
      </p:pic>
      <p:pic>
        <p:nvPicPr>
          <p:cNvPr id="5" name="Picture 4">
            <a:extLst>
              <a:ext uri="{FF2B5EF4-FFF2-40B4-BE49-F238E27FC236}">
                <a16:creationId xmlns:a16="http://schemas.microsoft.com/office/drawing/2014/main" id="{6EFE229D-F4E0-4EB5-9723-C6B22246E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6504" y="3557599"/>
            <a:ext cx="798958" cy="204861"/>
          </a:xfrm>
          <a:prstGeom prst="rect">
            <a:avLst/>
          </a:prstGeom>
        </p:spPr>
      </p:pic>
      <p:pic>
        <p:nvPicPr>
          <p:cNvPr id="9" name="Picture 8">
            <a:extLst>
              <a:ext uri="{FF2B5EF4-FFF2-40B4-BE49-F238E27FC236}">
                <a16:creationId xmlns:a16="http://schemas.microsoft.com/office/drawing/2014/main" id="{332D5F66-901C-4424-A804-A40C358BD8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3708" y="3557599"/>
            <a:ext cx="3084428" cy="235752"/>
          </a:xfrm>
          <a:prstGeom prst="rect">
            <a:avLst/>
          </a:prstGeom>
        </p:spPr>
      </p:pic>
    </p:spTree>
    <p:extLst>
      <p:ext uri="{BB962C8B-B14F-4D97-AF65-F5344CB8AC3E}">
        <p14:creationId xmlns:p14="http://schemas.microsoft.com/office/powerpoint/2010/main" val="4114891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Change User Preferences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9" y="1243184"/>
            <a:ext cx="6464522" cy="4950787"/>
          </a:xfrm>
        </p:spPr>
        <p:txBody>
          <a:bodyPr>
            <a:normAutofit/>
          </a:bodyPr>
          <a:lstStyle/>
          <a:p>
            <a:pPr>
              <a:buClr>
                <a:srgbClr val="1D3555"/>
              </a:buClr>
            </a:pPr>
            <a:r>
              <a:rPr lang="en-US" sz="2800" dirty="0">
                <a:solidFill>
                  <a:srgbClr val="1D3555"/>
                </a:solidFill>
              </a:rPr>
              <a:t>This is not required but can help you with processing in Enterprise.</a:t>
            </a:r>
          </a:p>
          <a:p>
            <a:pPr>
              <a:buClr>
                <a:srgbClr val="1D3555"/>
              </a:buClr>
            </a:pPr>
            <a:r>
              <a:rPr lang="en-US" sz="2800" dirty="0">
                <a:solidFill>
                  <a:srgbClr val="1D3555"/>
                </a:solidFill>
              </a:rPr>
              <a:t>At the top of the window click on User Settings then Preferences.</a:t>
            </a:r>
          </a:p>
          <a:p>
            <a:pPr>
              <a:buClr>
                <a:srgbClr val="1D3555"/>
              </a:buClr>
            </a:pPr>
            <a:r>
              <a:rPr lang="en-US" sz="2800" dirty="0">
                <a:solidFill>
                  <a:srgbClr val="1D3555"/>
                </a:solidFill>
              </a:rPr>
              <a:t>The defaults will work but clicking on “Show text on toolbar” button will make it easier to know what the buttons do in various windows.</a:t>
            </a:r>
          </a:p>
          <a:p>
            <a:pPr marL="1264895" lvl="1" indent="-457200">
              <a:buClr>
                <a:srgbClr val="1D3555"/>
              </a:buClr>
            </a:pPr>
            <a:r>
              <a:rPr lang="en-US" sz="2800" dirty="0">
                <a:solidFill>
                  <a:srgbClr val="1D3555"/>
                </a:solidFill>
              </a:rPr>
              <a:t>Just click in the box</a:t>
            </a:r>
          </a:p>
          <a:p>
            <a:pPr>
              <a:buClr>
                <a:srgbClr val="1D3555"/>
              </a:buClr>
            </a:pPr>
            <a:r>
              <a:rPr lang="en-US" sz="2800" dirty="0">
                <a:solidFill>
                  <a:srgbClr val="1D3555"/>
                </a:solidFill>
              </a:rPr>
              <a:t>Save the changes. </a:t>
            </a:r>
          </a:p>
          <a:p>
            <a:pPr marL="457200" indent="-457200">
              <a:buFont typeface="Arial" panose="020B0604020202020204" pitchFamily="34" charset="0"/>
              <a:buChar char="•"/>
            </a:pPr>
            <a:endParaRPr lang="en-US" sz="2800" dirty="0">
              <a:solidFill>
                <a:schemeClr val="accent1"/>
              </a:solidFill>
            </a:endParaRPr>
          </a:p>
        </p:txBody>
      </p:sp>
      <p:pic>
        <p:nvPicPr>
          <p:cNvPr id="7" name="Picture 6">
            <a:extLst>
              <a:ext uri="{FF2B5EF4-FFF2-40B4-BE49-F238E27FC236}">
                <a16:creationId xmlns:a16="http://schemas.microsoft.com/office/drawing/2014/main" id="{4DFEA2D3-0EEA-4B7E-85CA-51651FF4FF61}"/>
              </a:ext>
            </a:extLst>
          </p:cNvPr>
          <p:cNvPicPr>
            <a:picLocks noChangeAspect="1"/>
          </p:cNvPicPr>
          <p:nvPr/>
        </p:nvPicPr>
        <p:blipFill>
          <a:blip r:embed="rId3"/>
          <a:stretch>
            <a:fillRect/>
          </a:stretch>
        </p:blipFill>
        <p:spPr>
          <a:xfrm>
            <a:off x="7074121" y="951757"/>
            <a:ext cx="4727592" cy="1355388"/>
          </a:xfrm>
          <a:prstGeom prst="rect">
            <a:avLst/>
          </a:prstGeom>
        </p:spPr>
      </p:pic>
      <p:sp>
        <p:nvSpPr>
          <p:cNvPr id="8" name="Rectangle 7">
            <a:extLst>
              <a:ext uri="{FF2B5EF4-FFF2-40B4-BE49-F238E27FC236}">
                <a16:creationId xmlns:a16="http://schemas.microsoft.com/office/drawing/2014/main" id="{CD639A9A-234E-4700-82C1-39E110072584}"/>
              </a:ext>
            </a:extLst>
          </p:cNvPr>
          <p:cNvSpPr/>
          <p:nvPr/>
        </p:nvSpPr>
        <p:spPr>
          <a:xfrm>
            <a:off x="8550597" y="1579969"/>
            <a:ext cx="1284514" cy="272143"/>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7923672-7A47-4302-94D5-A07B8F6B9F00}"/>
              </a:ext>
            </a:extLst>
          </p:cNvPr>
          <p:cNvPicPr>
            <a:picLocks noChangeAspect="1"/>
          </p:cNvPicPr>
          <p:nvPr/>
        </p:nvPicPr>
        <p:blipFill>
          <a:blip r:embed="rId4"/>
          <a:stretch>
            <a:fillRect/>
          </a:stretch>
        </p:blipFill>
        <p:spPr>
          <a:xfrm>
            <a:off x="7074120" y="2400619"/>
            <a:ext cx="2952954" cy="3611690"/>
          </a:xfrm>
          <a:prstGeom prst="rect">
            <a:avLst/>
          </a:prstGeom>
        </p:spPr>
      </p:pic>
      <p:sp>
        <p:nvSpPr>
          <p:cNvPr id="10" name="Rectangle 9">
            <a:extLst>
              <a:ext uri="{FF2B5EF4-FFF2-40B4-BE49-F238E27FC236}">
                <a16:creationId xmlns:a16="http://schemas.microsoft.com/office/drawing/2014/main" id="{FEB1D4F6-E908-4127-8969-3BED99FF1902}"/>
              </a:ext>
            </a:extLst>
          </p:cNvPr>
          <p:cNvSpPr/>
          <p:nvPr/>
        </p:nvSpPr>
        <p:spPr>
          <a:xfrm>
            <a:off x="7137846" y="5694926"/>
            <a:ext cx="1460277" cy="272143"/>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03B8A7B-832B-4F72-921B-E4D3248A4264}"/>
              </a:ext>
            </a:extLst>
          </p:cNvPr>
          <p:cNvPicPr>
            <a:picLocks noChangeAspect="1"/>
          </p:cNvPicPr>
          <p:nvPr/>
        </p:nvPicPr>
        <p:blipFill>
          <a:blip r:embed="rId5"/>
          <a:stretch>
            <a:fillRect/>
          </a:stretch>
        </p:blipFill>
        <p:spPr>
          <a:xfrm>
            <a:off x="3659524" y="5229971"/>
            <a:ext cx="364671" cy="364671"/>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1688854A-EA4B-43BE-AC0F-E81B745041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0597" y="1340542"/>
            <a:ext cx="2570121" cy="584421"/>
          </a:xfrm>
          <a:prstGeom prst="rect">
            <a:avLst/>
          </a:prstGeom>
        </p:spPr>
      </p:pic>
    </p:spTree>
    <p:extLst>
      <p:ext uri="{BB962C8B-B14F-4D97-AF65-F5344CB8AC3E}">
        <p14:creationId xmlns:p14="http://schemas.microsoft.com/office/powerpoint/2010/main" val="117185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Change User Preferences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9" y="1243185"/>
            <a:ext cx="10384972" cy="2485436"/>
          </a:xfrm>
        </p:spPr>
        <p:txBody>
          <a:bodyPr>
            <a:normAutofit fontScale="85000" lnSpcReduction="20000"/>
          </a:bodyPr>
          <a:lstStyle/>
          <a:p>
            <a:pPr>
              <a:buClr>
                <a:srgbClr val="1D3555"/>
              </a:buClr>
            </a:pPr>
            <a:r>
              <a:rPr lang="en-US" sz="3500" dirty="0">
                <a:solidFill>
                  <a:srgbClr val="1D3555"/>
                </a:solidFill>
              </a:rPr>
              <a:t>After saving there will be descriptions next to each button (icon) in the various windows.</a:t>
            </a:r>
          </a:p>
          <a:p>
            <a:pPr>
              <a:buClr>
                <a:srgbClr val="1D3555"/>
              </a:buClr>
            </a:pPr>
            <a:r>
              <a:rPr lang="en-US" sz="3500" dirty="0">
                <a:solidFill>
                  <a:srgbClr val="1D3555"/>
                </a:solidFill>
              </a:rPr>
              <a:t>The Affordable Care Act Edit Employee window contains many buttons, so it helps to have them defined.</a:t>
            </a:r>
          </a:p>
          <a:p>
            <a:pPr>
              <a:buClr>
                <a:srgbClr val="1D3555"/>
              </a:buClr>
            </a:pPr>
            <a:r>
              <a:rPr lang="en-US" sz="3500" dirty="0">
                <a:solidFill>
                  <a:srgbClr val="1D3555"/>
                </a:solidFill>
              </a:rPr>
              <a:t>Cirrus automatically shows the text next to each button (icon) in the various windows.</a:t>
            </a:r>
          </a:p>
          <a:p>
            <a:pPr>
              <a:buClr>
                <a:srgbClr val="1D3555"/>
              </a:buClr>
            </a:pPr>
            <a:endParaRPr lang="en-US" sz="3500" dirty="0">
              <a:solidFill>
                <a:srgbClr val="1D3555"/>
              </a:solidFill>
            </a:endParaRPr>
          </a:p>
          <a:p>
            <a:pPr>
              <a:buClr>
                <a:srgbClr val="1D3555"/>
              </a:buClr>
            </a:pPr>
            <a:endParaRPr lang="en-US" sz="3500" dirty="0">
              <a:solidFill>
                <a:schemeClr val="tx2"/>
              </a:solidFill>
            </a:endParaRPr>
          </a:p>
          <a:p>
            <a:pPr marL="0" indent="0">
              <a:buClr>
                <a:srgbClr val="1D3555"/>
              </a:buClr>
              <a:buNone/>
            </a:pPr>
            <a:endParaRPr lang="en-US" sz="3500" dirty="0">
              <a:solidFill>
                <a:srgbClr val="1D3555"/>
              </a:solidFill>
            </a:endParaRPr>
          </a:p>
          <a:p>
            <a:pPr marL="457200" indent="-457200">
              <a:buFont typeface="Arial" panose="020B0604020202020204" pitchFamily="34" charset="0"/>
              <a:buChar char="•"/>
            </a:pPr>
            <a:endParaRPr lang="en-US" sz="2800" dirty="0">
              <a:solidFill>
                <a:schemeClr val="accent1"/>
              </a:solidFill>
            </a:endParaRPr>
          </a:p>
        </p:txBody>
      </p:sp>
      <p:pic>
        <p:nvPicPr>
          <p:cNvPr id="5" name="Picture 4">
            <a:extLst>
              <a:ext uri="{FF2B5EF4-FFF2-40B4-BE49-F238E27FC236}">
                <a16:creationId xmlns:a16="http://schemas.microsoft.com/office/drawing/2014/main" id="{4CB987E8-C3F1-443B-8AA8-B747688A5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6" y="4244057"/>
            <a:ext cx="12012407" cy="654984"/>
          </a:xfrm>
          <a:prstGeom prst="rect">
            <a:avLst/>
          </a:prstGeom>
        </p:spPr>
      </p:pic>
    </p:spTree>
    <p:extLst>
      <p:ext uri="{BB962C8B-B14F-4D97-AF65-F5344CB8AC3E}">
        <p14:creationId xmlns:p14="http://schemas.microsoft.com/office/powerpoint/2010/main" val="2103822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4B4B4B"/>
                </a:solidFill>
                <a:latin typeface="+mn-lt"/>
              </a:rPr>
              <a:t>Job Viewer – Scheduled</a:t>
            </a:r>
            <a:r>
              <a:rPr lang="en-US" sz="4400" dirty="0">
                <a:solidFill>
                  <a:srgbClr val="4B4B4B"/>
                </a:solidFill>
              </a:rPr>
              <a:t> </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9" y="1243185"/>
            <a:ext cx="10733315" cy="3900316"/>
          </a:xfrm>
        </p:spPr>
        <p:txBody>
          <a:bodyPr>
            <a:normAutofit fontScale="62500" lnSpcReduction="20000"/>
          </a:bodyPr>
          <a:lstStyle/>
          <a:p>
            <a:pPr>
              <a:buClr>
                <a:srgbClr val="1D3555"/>
              </a:buClr>
            </a:pPr>
            <a:r>
              <a:rPr lang="en-US" sz="5100" dirty="0">
                <a:solidFill>
                  <a:srgbClr val="1D3555"/>
                </a:solidFill>
              </a:rPr>
              <a:t>All jobs (Import, Proof List, Forms, Export) will display in the job viewer.  You will also see them in Tasks or Reports but everything (even reports run previously) can easily be found in Scheduled/Jobs Viewer.</a:t>
            </a:r>
          </a:p>
          <a:p>
            <a:pPr>
              <a:buClr>
                <a:srgbClr val="1D3555"/>
              </a:buClr>
            </a:pPr>
            <a:r>
              <a:rPr lang="en-US" sz="5100" dirty="0">
                <a:solidFill>
                  <a:srgbClr val="1D3555"/>
                </a:solidFill>
              </a:rPr>
              <a:t>Click on the Scheduled/Jobs Viewer button at the top of the palette.</a:t>
            </a:r>
          </a:p>
          <a:p>
            <a:pPr>
              <a:buClr>
                <a:srgbClr val="1D3555"/>
              </a:buClr>
            </a:pPr>
            <a:r>
              <a:rPr lang="en-US" sz="5100" dirty="0">
                <a:solidFill>
                  <a:srgbClr val="1D3555"/>
                </a:solidFill>
              </a:rPr>
              <a:t>Check the toggle on the right to “Show jobs that didn’t complete due to an error.”  This will help you when importing and will display any jobs that need to be reviewed.</a:t>
            </a:r>
          </a:p>
          <a:p>
            <a:pPr marL="457200" indent="-457200">
              <a:buFont typeface="Arial" panose="020B0604020202020204" pitchFamily="34" charset="0"/>
              <a:buChar char="•"/>
            </a:pPr>
            <a:endParaRPr lang="en-US" sz="2800" dirty="0">
              <a:solidFill>
                <a:schemeClr val="accent1"/>
              </a:solidFill>
            </a:endParaRPr>
          </a:p>
        </p:txBody>
      </p:sp>
      <p:pic>
        <p:nvPicPr>
          <p:cNvPr id="5" name="Picture 4">
            <a:extLst>
              <a:ext uri="{FF2B5EF4-FFF2-40B4-BE49-F238E27FC236}">
                <a16:creationId xmlns:a16="http://schemas.microsoft.com/office/drawing/2014/main" id="{606AE8BC-2C73-4CD1-B73A-894A080ED61E}"/>
              </a:ext>
            </a:extLst>
          </p:cNvPr>
          <p:cNvPicPr>
            <a:picLocks noChangeAspect="1"/>
          </p:cNvPicPr>
          <p:nvPr/>
        </p:nvPicPr>
        <p:blipFill>
          <a:blip r:embed="rId3"/>
          <a:stretch>
            <a:fillRect/>
          </a:stretch>
        </p:blipFill>
        <p:spPr>
          <a:xfrm>
            <a:off x="7055304" y="386607"/>
            <a:ext cx="1759708" cy="538686"/>
          </a:xfrm>
          <a:prstGeom prst="rect">
            <a:avLst/>
          </a:prstGeom>
        </p:spPr>
      </p:pic>
      <p:pic>
        <p:nvPicPr>
          <p:cNvPr id="4" name="Picture 3">
            <a:extLst>
              <a:ext uri="{FF2B5EF4-FFF2-40B4-BE49-F238E27FC236}">
                <a16:creationId xmlns:a16="http://schemas.microsoft.com/office/drawing/2014/main" id="{3F7F5888-9F6E-2747-E7CE-9B4F9EAAF589}"/>
              </a:ext>
            </a:extLst>
          </p:cNvPr>
          <p:cNvPicPr>
            <a:picLocks noChangeAspect="1"/>
          </p:cNvPicPr>
          <p:nvPr/>
        </p:nvPicPr>
        <p:blipFill>
          <a:blip r:embed="rId4"/>
          <a:stretch>
            <a:fillRect/>
          </a:stretch>
        </p:blipFill>
        <p:spPr>
          <a:xfrm>
            <a:off x="8968336" y="481474"/>
            <a:ext cx="3163995" cy="443818"/>
          </a:xfrm>
          <a:prstGeom prst="rect">
            <a:avLst/>
          </a:prstGeom>
        </p:spPr>
      </p:pic>
    </p:spTree>
    <p:extLst>
      <p:ext uri="{BB962C8B-B14F-4D97-AF65-F5344CB8AC3E}">
        <p14:creationId xmlns:p14="http://schemas.microsoft.com/office/powerpoint/2010/main" val="3339369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Job Viewer – Scheduled </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1026367" y="4718355"/>
            <a:ext cx="10205650" cy="1192587"/>
          </a:xfrm>
        </p:spPr>
        <p:txBody>
          <a:bodyPr>
            <a:normAutofit fontScale="85000" lnSpcReduction="10000"/>
          </a:bodyPr>
          <a:lstStyle/>
          <a:p>
            <a:pPr>
              <a:buClr>
                <a:srgbClr val="1D3555"/>
              </a:buClr>
            </a:pPr>
            <a:r>
              <a:rPr lang="en-US" sz="2800" dirty="0">
                <a:solidFill>
                  <a:srgbClr val="1D3555"/>
                </a:solidFill>
              </a:rPr>
              <a:t>This box toggled will help you when importing files in case there is an error.</a:t>
            </a:r>
          </a:p>
          <a:p>
            <a:pPr>
              <a:buClr>
                <a:srgbClr val="1D3555"/>
              </a:buClr>
            </a:pPr>
            <a:r>
              <a:rPr lang="en-US" sz="2800" dirty="0">
                <a:solidFill>
                  <a:srgbClr val="1D3555"/>
                </a:solidFill>
              </a:rPr>
              <a:t>Window will default to today’s date, but any jobs run can be reviewed by changing the dates.</a:t>
            </a:r>
          </a:p>
        </p:txBody>
      </p:sp>
      <p:pic>
        <p:nvPicPr>
          <p:cNvPr id="5" name="Picture 4">
            <a:extLst>
              <a:ext uri="{FF2B5EF4-FFF2-40B4-BE49-F238E27FC236}">
                <a16:creationId xmlns:a16="http://schemas.microsoft.com/office/drawing/2014/main" id="{606AE8BC-2C73-4CD1-B73A-894A080ED61E}"/>
              </a:ext>
            </a:extLst>
          </p:cNvPr>
          <p:cNvPicPr>
            <a:picLocks noChangeAspect="1"/>
          </p:cNvPicPr>
          <p:nvPr/>
        </p:nvPicPr>
        <p:blipFill>
          <a:blip r:embed="rId3"/>
          <a:stretch>
            <a:fillRect/>
          </a:stretch>
        </p:blipFill>
        <p:spPr>
          <a:xfrm>
            <a:off x="7055304" y="386607"/>
            <a:ext cx="1759708" cy="538686"/>
          </a:xfrm>
          <a:prstGeom prst="rect">
            <a:avLst/>
          </a:prstGeom>
        </p:spPr>
      </p:pic>
      <p:sp>
        <p:nvSpPr>
          <p:cNvPr id="8" name="Rectangle 7">
            <a:extLst>
              <a:ext uri="{FF2B5EF4-FFF2-40B4-BE49-F238E27FC236}">
                <a16:creationId xmlns:a16="http://schemas.microsoft.com/office/drawing/2014/main" id="{DCBF0676-9A89-421B-B0B1-1B4E80A23BCB}"/>
              </a:ext>
            </a:extLst>
          </p:cNvPr>
          <p:cNvSpPr/>
          <p:nvPr/>
        </p:nvSpPr>
        <p:spPr>
          <a:xfrm>
            <a:off x="4624387" y="3270018"/>
            <a:ext cx="3102429" cy="359229"/>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2AEFA1-9A61-431C-88DB-FA3BEC074CCB}"/>
              </a:ext>
            </a:extLst>
          </p:cNvPr>
          <p:cNvSpPr/>
          <p:nvPr/>
        </p:nvSpPr>
        <p:spPr>
          <a:xfrm>
            <a:off x="4624387" y="3429000"/>
            <a:ext cx="2879072"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sp>
        <p:nvSpPr>
          <p:cNvPr id="10" name="Rectangle 9">
            <a:extLst>
              <a:ext uri="{FF2B5EF4-FFF2-40B4-BE49-F238E27FC236}">
                <a16:creationId xmlns:a16="http://schemas.microsoft.com/office/drawing/2014/main" id="{75B7A94B-875C-4D8A-85F0-5368C234339F}"/>
              </a:ext>
            </a:extLst>
          </p:cNvPr>
          <p:cNvSpPr/>
          <p:nvPr/>
        </p:nvSpPr>
        <p:spPr>
          <a:xfrm>
            <a:off x="3761695" y="-726141"/>
            <a:ext cx="1684364" cy="446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a:solidFill>
                <a:schemeClr val="tx1"/>
              </a:solidFill>
            </a:endParaRPr>
          </a:p>
        </p:txBody>
      </p:sp>
      <p:pic>
        <p:nvPicPr>
          <p:cNvPr id="7" name="Picture 6">
            <a:extLst>
              <a:ext uri="{FF2B5EF4-FFF2-40B4-BE49-F238E27FC236}">
                <a16:creationId xmlns:a16="http://schemas.microsoft.com/office/drawing/2014/main" id="{170A2512-1AF8-56D1-D515-274772438895}"/>
              </a:ext>
            </a:extLst>
          </p:cNvPr>
          <p:cNvPicPr>
            <a:picLocks noChangeAspect="1"/>
          </p:cNvPicPr>
          <p:nvPr/>
        </p:nvPicPr>
        <p:blipFill>
          <a:blip r:embed="rId4"/>
          <a:stretch>
            <a:fillRect/>
          </a:stretch>
        </p:blipFill>
        <p:spPr>
          <a:xfrm>
            <a:off x="8924874" y="497012"/>
            <a:ext cx="2926099" cy="410448"/>
          </a:xfrm>
          <a:prstGeom prst="rect">
            <a:avLst/>
          </a:prstGeom>
        </p:spPr>
      </p:pic>
      <p:cxnSp>
        <p:nvCxnSpPr>
          <p:cNvPr id="15" name="Straight Arrow Connector 14">
            <a:extLst>
              <a:ext uri="{FF2B5EF4-FFF2-40B4-BE49-F238E27FC236}">
                <a16:creationId xmlns:a16="http://schemas.microsoft.com/office/drawing/2014/main" id="{EE253037-64B3-7632-6D44-D3AB558198C8}"/>
              </a:ext>
            </a:extLst>
          </p:cNvPr>
          <p:cNvCxnSpPr>
            <a:cxnSpLocks/>
          </p:cNvCxnSpPr>
          <p:nvPr/>
        </p:nvCxnSpPr>
        <p:spPr>
          <a:xfrm flipH="1">
            <a:off x="1136342" y="1450803"/>
            <a:ext cx="1340528" cy="913821"/>
          </a:xfrm>
          <a:prstGeom prst="straightConnector1">
            <a:avLst/>
          </a:prstGeom>
          <a:ln>
            <a:solidFill>
              <a:schemeClr val="bg2"/>
            </a:solidFill>
            <a:tailEnd type="triangle"/>
          </a:ln>
          <a:scene3d>
            <a:camera prst="isometricOffAxis1Left"/>
            <a:lightRig rig="threePt" dir="t"/>
          </a:scene3d>
        </p:spPr>
        <p:style>
          <a:lnRef idx="1">
            <a:schemeClr val="accent3"/>
          </a:lnRef>
          <a:fillRef idx="0">
            <a:schemeClr val="accent3"/>
          </a:fillRef>
          <a:effectRef idx="0">
            <a:schemeClr val="accent3"/>
          </a:effectRef>
          <a:fontRef idx="minor">
            <a:schemeClr val="tx1"/>
          </a:fontRef>
        </p:style>
      </p:cxnSp>
      <p:pic>
        <p:nvPicPr>
          <p:cNvPr id="13" name="Picture 12">
            <a:extLst>
              <a:ext uri="{FF2B5EF4-FFF2-40B4-BE49-F238E27FC236}">
                <a16:creationId xmlns:a16="http://schemas.microsoft.com/office/drawing/2014/main" id="{AF1BA70F-F9D3-3B2F-E7FC-1674BB0CC677}"/>
              </a:ext>
            </a:extLst>
          </p:cNvPr>
          <p:cNvPicPr>
            <a:picLocks noChangeAspect="1"/>
          </p:cNvPicPr>
          <p:nvPr/>
        </p:nvPicPr>
        <p:blipFill>
          <a:blip r:embed="rId5"/>
          <a:stretch>
            <a:fillRect/>
          </a:stretch>
        </p:blipFill>
        <p:spPr>
          <a:xfrm>
            <a:off x="330262" y="1130545"/>
            <a:ext cx="11467322" cy="3285385"/>
          </a:xfrm>
          <a:prstGeom prst="rect">
            <a:avLst/>
          </a:prstGeom>
        </p:spPr>
      </p:pic>
      <p:cxnSp>
        <p:nvCxnSpPr>
          <p:cNvPr id="12" name="Straight Arrow Connector 11">
            <a:extLst>
              <a:ext uri="{FF2B5EF4-FFF2-40B4-BE49-F238E27FC236}">
                <a16:creationId xmlns:a16="http://schemas.microsoft.com/office/drawing/2014/main" id="{331492A1-28EC-473A-8774-F44C07B10677}"/>
              </a:ext>
            </a:extLst>
          </p:cNvPr>
          <p:cNvCxnSpPr>
            <a:cxnSpLocks/>
          </p:cNvCxnSpPr>
          <p:nvPr/>
        </p:nvCxnSpPr>
        <p:spPr>
          <a:xfrm flipH="1">
            <a:off x="1026367" y="1545609"/>
            <a:ext cx="1832243" cy="963897"/>
          </a:xfrm>
          <a:prstGeom prst="straightConnector1">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0598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4B4B4B"/>
                </a:solidFill>
                <a:latin typeface="+mn-lt"/>
              </a:rPr>
              <a:t>You will need to extract data from your Payroll solution to use our cloud hosted ACA solution.</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602" y="1961641"/>
            <a:ext cx="10694278" cy="1966547"/>
          </a:xfrm>
        </p:spPr>
        <p:txBody>
          <a:bodyPr>
            <a:noAutofit/>
          </a:bodyPr>
          <a:lstStyle/>
          <a:p>
            <a:pPr>
              <a:buClr>
                <a:srgbClr val="1D3555"/>
              </a:buClr>
            </a:pPr>
            <a:r>
              <a:rPr lang="en-US" sz="2400" dirty="0">
                <a:solidFill>
                  <a:schemeClr val="tx2"/>
                </a:solidFill>
              </a:rPr>
              <a:t>Detailed information on extracting data from your Payroll solution can be found here:</a:t>
            </a:r>
          </a:p>
          <a:p>
            <a:pPr algn="l">
              <a:buFont typeface="Arial" panose="020B0604020202020204" pitchFamily="34" charset="0"/>
              <a:buChar char="•"/>
            </a:pPr>
            <a:r>
              <a:rPr lang="en-US" sz="2000" b="0" i="0" dirty="0">
                <a:solidFill>
                  <a:schemeClr val="tx2"/>
                </a:solidFill>
                <a:effectLst/>
                <a:latin typeface="Calibri" panose="020F0502020204030204" pitchFamily="34" charset="0"/>
              </a:rPr>
              <a:t>KVS </a:t>
            </a:r>
            <a:r>
              <a:rPr lang="en-US" sz="2000" b="0" i="0" u="sng" dirty="0">
                <a:solidFill>
                  <a:schemeClr val="accent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https://kvshelp.springbrooksoftware.com/a/1365180-affordable-care-act-kvs</a:t>
            </a:r>
            <a:r>
              <a:rPr lang="en-US" sz="2000" b="0" i="0" dirty="0">
                <a:solidFill>
                  <a:schemeClr val="accent1"/>
                </a:solidFill>
                <a:effectLst/>
                <a:latin typeface="Calibri" panose="020F0502020204030204" pitchFamily="34" charset="0"/>
              </a:rPr>
              <a:t> </a:t>
            </a:r>
          </a:p>
          <a:p>
            <a:pPr algn="l">
              <a:buFont typeface="Arial" panose="020B0604020202020204" pitchFamily="34" charset="0"/>
              <a:buChar char="•"/>
            </a:pPr>
            <a:r>
              <a:rPr lang="en-US" sz="2000" b="0" i="0" dirty="0" err="1">
                <a:solidFill>
                  <a:schemeClr val="tx2"/>
                </a:solidFill>
                <a:effectLst/>
                <a:latin typeface="Calibri" panose="020F0502020204030204" pitchFamily="34" charset="0"/>
              </a:rPr>
              <a:t>SoftRight</a:t>
            </a:r>
            <a:r>
              <a:rPr lang="en-US" sz="2000" b="0" i="0" dirty="0">
                <a:solidFill>
                  <a:schemeClr val="tx2"/>
                </a:solidFill>
                <a:effectLst/>
                <a:latin typeface="Calibri" panose="020F0502020204030204" pitchFamily="34" charset="0"/>
              </a:rPr>
              <a:t> </a:t>
            </a:r>
            <a:r>
              <a:rPr lang="en-US" sz="2000" b="0" i="0" u="sng" dirty="0">
                <a:solidFill>
                  <a:schemeClr val="accent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https://kvshelp.springbrooksoftware.com/a/1493947-affordable-care-act-softright</a:t>
            </a:r>
            <a:r>
              <a:rPr lang="en-US" sz="2000" b="0" i="0" dirty="0">
                <a:solidFill>
                  <a:schemeClr val="accent1"/>
                </a:solidFill>
                <a:effectLst/>
                <a:latin typeface="Calibri" panose="020F0502020204030204" pitchFamily="34" charset="0"/>
              </a:rPr>
              <a:t> </a:t>
            </a:r>
          </a:p>
          <a:p>
            <a:pPr algn="l">
              <a:buFont typeface="Arial" panose="020B0604020202020204" pitchFamily="34" charset="0"/>
              <a:buChar char="•"/>
            </a:pPr>
            <a:r>
              <a:rPr lang="en-US" sz="2000" b="0" i="0" dirty="0">
                <a:solidFill>
                  <a:schemeClr val="tx2"/>
                </a:solidFill>
                <a:effectLst/>
                <a:latin typeface="Calibri" panose="020F0502020204030204" pitchFamily="34" charset="0"/>
              </a:rPr>
              <a:t>Springbrook Enterprise </a:t>
            </a:r>
            <a:r>
              <a:rPr lang="en-US" sz="2000" b="0" i="0" u="sng" dirty="0">
                <a:solidFill>
                  <a:schemeClr val="accent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https://enterprisehelp.springbrooksoftware.com/a/1493575-aca-data-acquisition-for-springbrook-enterprise-clients</a:t>
            </a:r>
            <a:endParaRPr lang="en-US" sz="2000" b="0" i="0" dirty="0">
              <a:solidFill>
                <a:schemeClr val="accent1"/>
              </a:solidFill>
              <a:effectLst/>
              <a:latin typeface="Calibri" panose="020F0502020204030204" pitchFamily="34" charset="0"/>
            </a:endParaRPr>
          </a:p>
          <a:p>
            <a:pPr lvl="1">
              <a:buClr>
                <a:srgbClr val="1D3555"/>
              </a:buClr>
            </a:pPr>
            <a:endParaRPr lang="en-US" sz="2400" dirty="0">
              <a:solidFill>
                <a:schemeClr val="tx2"/>
              </a:solidFill>
            </a:endParaRPr>
          </a:p>
          <a:p>
            <a:pPr>
              <a:buClr>
                <a:srgbClr val="1D3555"/>
              </a:buClr>
            </a:pPr>
            <a:r>
              <a:rPr lang="en-US" sz="2400" dirty="0">
                <a:solidFill>
                  <a:schemeClr val="tx2"/>
                </a:solidFill>
              </a:rPr>
              <a:t>In Springbrook you can also use Payroll Query by Example (recommended for v7.18).  </a:t>
            </a:r>
          </a:p>
        </p:txBody>
      </p:sp>
    </p:spTree>
    <p:extLst>
      <p:ext uri="{BB962C8B-B14F-4D97-AF65-F5344CB8AC3E}">
        <p14:creationId xmlns:p14="http://schemas.microsoft.com/office/powerpoint/2010/main" val="410534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6149"/>
            <a:ext cx="10972800" cy="856577"/>
          </a:xfrm>
        </p:spPr>
        <p:txBody>
          <a:bodyPr/>
          <a:lstStyle/>
          <a:p>
            <a:r>
              <a:rPr lang="en-US" sz="4400">
                <a:solidFill>
                  <a:srgbClr val="4B4B4B"/>
                </a:solidFill>
                <a:latin typeface="+mn-lt"/>
              </a:rPr>
              <a:t>Getting your data ready to Import</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171450" y="788671"/>
            <a:ext cx="10972799" cy="3473688"/>
          </a:xfrm>
        </p:spPr>
        <p:txBody>
          <a:bodyPr>
            <a:normAutofit fontScale="85000" lnSpcReduction="20000"/>
          </a:bodyPr>
          <a:lstStyle/>
          <a:p>
            <a:pPr marL="1264895" lvl="1" indent="-457200">
              <a:lnSpc>
                <a:spcPct val="100000"/>
              </a:lnSpc>
              <a:buClr>
                <a:srgbClr val="1D3555"/>
              </a:buClr>
            </a:pPr>
            <a:r>
              <a:rPr lang="en-US" sz="2800" dirty="0">
                <a:solidFill>
                  <a:srgbClr val="1D3555"/>
                </a:solidFill>
              </a:rPr>
              <a:t>Use the Data Extraction Utility for your software (Springbrook, KVS or </a:t>
            </a:r>
            <a:r>
              <a:rPr lang="en-US" sz="2800" dirty="0" err="1">
                <a:solidFill>
                  <a:srgbClr val="1D3555"/>
                </a:solidFill>
              </a:rPr>
              <a:t>SoftRight</a:t>
            </a:r>
            <a:r>
              <a:rPr lang="en-US" sz="2800" dirty="0">
                <a:solidFill>
                  <a:srgbClr val="1D3555"/>
                </a:solidFill>
              </a:rPr>
              <a:t>)</a:t>
            </a:r>
          </a:p>
          <a:p>
            <a:pPr marL="1264895" lvl="1" indent="-457200">
              <a:lnSpc>
                <a:spcPct val="100000"/>
              </a:lnSpc>
              <a:buClr>
                <a:srgbClr val="1D3555"/>
              </a:buClr>
            </a:pPr>
            <a:r>
              <a:rPr lang="en-US" sz="2800" dirty="0">
                <a:solidFill>
                  <a:srgbClr val="1D3555"/>
                </a:solidFill>
              </a:rPr>
              <a:t>If using Springbrook, review the document on Community to walk you through the process.</a:t>
            </a:r>
          </a:p>
          <a:p>
            <a:pPr marL="1264895" lvl="1" indent="-457200">
              <a:lnSpc>
                <a:spcPct val="100000"/>
              </a:lnSpc>
              <a:buClr>
                <a:srgbClr val="1D3555"/>
              </a:buClr>
            </a:pPr>
            <a:r>
              <a:rPr lang="en-US" sz="2800" dirty="0">
                <a:solidFill>
                  <a:srgbClr val="1D3555"/>
                </a:solidFill>
              </a:rPr>
              <a:t>Review data to remove disallowed characters.  Do not import SSN dashes. The system will add these for you.</a:t>
            </a:r>
          </a:p>
          <a:p>
            <a:pPr marL="1264895" lvl="1" indent="-457200">
              <a:lnSpc>
                <a:spcPct val="100000"/>
              </a:lnSpc>
              <a:buClr>
                <a:srgbClr val="1D3555"/>
              </a:buClr>
            </a:pPr>
            <a:r>
              <a:rPr lang="en-US" sz="2800" dirty="0">
                <a:solidFill>
                  <a:srgbClr val="1D3555"/>
                </a:solidFill>
              </a:rPr>
              <a:t>Open file in Notepad.</a:t>
            </a:r>
          </a:p>
          <a:p>
            <a:pPr marL="1645920" lvl="3" indent="-457200">
              <a:lnSpc>
                <a:spcPct val="100000"/>
              </a:lnSpc>
              <a:buClr>
                <a:srgbClr val="1D3555"/>
              </a:buClr>
            </a:pPr>
            <a:r>
              <a:rPr lang="en-US" sz="2800" dirty="0">
                <a:solidFill>
                  <a:srgbClr val="1D3555"/>
                </a:solidFill>
              </a:rPr>
              <a:t>Use the Replace option under Edit to search for disallowed characters.</a:t>
            </a:r>
          </a:p>
          <a:p>
            <a:pPr marL="1645920" lvl="3" indent="-457200">
              <a:lnSpc>
                <a:spcPct val="100000"/>
              </a:lnSpc>
              <a:buClr>
                <a:srgbClr val="1D3555"/>
              </a:buClr>
            </a:pPr>
            <a:r>
              <a:rPr lang="en-US" sz="2800" dirty="0">
                <a:solidFill>
                  <a:srgbClr val="1D3555"/>
                </a:solidFill>
              </a:rPr>
              <a:t>Type in what you want to replace with.  If removing a period or similar character, leave the ‘Replace With’ field BLANK.  Don’t add extra spaces.</a:t>
            </a:r>
          </a:p>
        </p:txBody>
      </p:sp>
      <p:pic>
        <p:nvPicPr>
          <p:cNvPr id="3" name="Picture 2">
            <a:extLst>
              <a:ext uri="{FF2B5EF4-FFF2-40B4-BE49-F238E27FC236}">
                <a16:creationId xmlns:a16="http://schemas.microsoft.com/office/drawing/2014/main" id="{068A8F86-8489-4763-9515-654235E63426}"/>
              </a:ext>
            </a:extLst>
          </p:cNvPr>
          <p:cNvPicPr>
            <a:picLocks noChangeAspect="1"/>
          </p:cNvPicPr>
          <p:nvPr/>
        </p:nvPicPr>
        <p:blipFill>
          <a:blip r:embed="rId3"/>
          <a:stretch>
            <a:fillRect/>
          </a:stretch>
        </p:blipFill>
        <p:spPr>
          <a:xfrm>
            <a:off x="2700201" y="4072577"/>
            <a:ext cx="6988629" cy="1996752"/>
          </a:xfrm>
          <a:prstGeom prst="rect">
            <a:avLst/>
          </a:prstGeom>
        </p:spPr>
      </p:pic>
    </p:spTree>
    <p:extLst>
      <p:ext uri="{BB962C8B-B14F-4D97-AF65-F5344CB8AC3E}">
        <p14:creationId xmlns:p14="http://schemas.microsoft.com/office/powerpoint/2010/main" val="297623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919679"/>
          </a:xfrm>
        </p:spPr>
        <p:txBody>
          <a:bodyPr/>
          <a:lstStyle/>
          <a:p>
            <a:r>
              <a:rPr lang="en-US" sz="4400">
                <a:solidFill>
                  <a:srgbClr val="4B4B4B"/>
                </a:solidFill>
                <a:latin typeface="+mn-lt"/>
              </a:rPr>
              <a:t>Disallowed Characters</a:t>
            </a:r>
          </a:p>
        </p:txBody>
      </p:sp>
      <p:sp>
        <p:nvSpPr>
          <p:cNvPr id="3" name="TextBox 2">
            <a:extLst>
              <a:ext uri="{FF2B5EF4-FFF2-40B4-BE49-F238E27FC236}">
                <a16:creationId xmlns:a16="http://schemas.microsoft.com/office/drawing/2014/main" id="{BAAF5C71-DED3-4F6A-B487-34FBCB1E1BBF}"/>
              </a:ext>
            </a:extLst>
          </p:cNvPr>
          <p:cNvSpPr txBox="1"/>
          <p:nvPr/>
        </p:nvSpPr>
        <p:spPr>
          <a:xfrm>
            <a:off x="1055914" y="1139583"/>
            <a:ext cx="10665279" cy="4832092"/>
          </a:xfrm>
          <a:prstGeom prst="rect">
            <a:avLst/>
          </a:prstGeom>
          <a:noFill/>
        </p:spPr>
        <p:txBody>
          <a:bodyPr wrap="square" rtlCol="0">
            <a:spAutoFit/>
          </a:bodyPr>
          <a:lstStyle/>
          <a:p>
            <a:r>
              <a:rPr lang="en-US" sz="2800">
                <a:solidFill>
                  <a:srgbClr val="1D3555"/>
                </a:solidFill>
              </a:rPr>
              <a:t>Characters the IRS does not allow in their electronic filing are not allowed in the Affordable Care Act process.</a:t>
            </a:r>
          </a:p>
          <a:p>
            <a:endParaRPr lang="en-US" sz="2800">
              <a:solidFill>
                <a:srgbClr val="1D3555"/>
              </a:solidFill>
            </a:endParaRPr>
          </a:p>
          <a:p>
            <a:r>
              <a:rPr lang="en-US" sz="2800">
                <a:solidFill>
                  <a:srgbClr val="1D3555"/>
                </a:solidFill>
              </a:rPr>
              <a:t>/ (common in address ½)</a:t>
            </a:r>
          </a:p>
          <a:p>
            <a:r>
              <a:rPr lang="en-US" sz="2800">
                <a:solidFill>
                  <a:srgbClr val="1D3555"/>
                </a:solidFill>
              </a:rPr>
              <a:t>‘ apostrophe</a:t>
            </a:r>
          </a:p>
          <a:p>
            <a:r>
              <a:rPr lang="en-US" sz="2800">
                <a:solidFill>
                  <a:srgbClr val="1D3555"/>
                </a:solidFill>
              </a:rPr>
              <a:t>.  Period</a:t>
            </a:r>
          </a:p>
          <a:p>
            <a:r>
              <a:rPr lang="en-US" sz="2800">
                <a:solidFill>
                  <a:srgbClr val="1D3555"/>
                </a:solidFill>
              </a:rPr>
              <a:t># (common in address – replace with No)</a:t>
            </a:r>
          </a:p>
          <a:p>
            <a:r>
              <a:rPr lang="en-US" sz="2800">
                <a:solidFill>
                  <a:srgbClr val="1D3555"/>
                </a:solidFill>
              </a:rPr>
              <a:t>“  double quotes</a:t>
            </a:r>
          </a:p>
          <a:p>
            <a:r>
              <a:rPr lang="en-US" sz="2800">
                <a:solidFill>
                  <a:srgbClr val="1D3555"/>
                </a:solidFill>
              </a:rPr>
              <a:t>&lt;  less than</a:t>
            </a:r>
          </a:p>
          <a:p>
            <a:r>
              <a:rPr lang="en-US" sz="2800">
                <a:solidFill>
                  <a:srgbClr val="1D3555"/>
                </a:solidFill>
              </a:rPr>
              <a:t>&gt;  Greater than</a:t>
            </a:r>
          </a:p>
          <a:p>
            <a:r>
              <a:rPr lang="en-US" sz="2800">
                <a:solidFill>
                  <a:srgbClr val="1D3555"/>
                </a:solidFill>
              </a:rPr>
              <a:t>&amp;  Ampersand</a:t>
            </a:r>
          </a:p>
        </p:txBody>
      </p:sp>
    </p:spTree>
    <p:extLst>
      <p:ext uri="{BB962C8B-B14F-4D97-AF65-F5344CB8AC3E}">
        <p14:creationId xmlns:p14="http://schemas.microsoft.com/office/powerpoint/2010/main" val="399936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Agenda</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43184"/>
            <a:ext cx="10694278" cy="5513216"/>
          </a:xfrm>
        </p:spPr>
        <p:txBody>
          <a:bodyPr>
            <a:normAutofit/>
          </a:bodyPr>
          <a:lstStyle/>
          <a:p>
            <a:pPr>
              <a:buClr>
                <a:srgbClr val="1D3555"/>
              </a:buClr>
            </a:pPr>
            <a:r>
              <a:rPr lang="en-US" sz="2800" dirty="0">
                <a:solidFill>
                  <a:srgbClr val="1D3555"/>
                </a:solidFill>
              </a:rPr>
              <a:t>Resources and Access to ACA Database Solution</a:t>
            </a:r>
          </a:p>
          <a:p>
            <a:pPr>
              <a:buClr>
                <a:srgbClr val="1D3555"/>
              </a:buClr>
            </a:pPr>
            <a:r>
              <a:rPr lang="en-US" sz="2800" dirty="0">
                <a:solidFill>
                  <a:srgbClr val="1D3555"/>
                </a:solidFill>
              </a:rPr>
              <a:t>Database tips</a:t>
            </a:r>
          </a:p>
          <a:p>
            <a:pPr>
              <a:buClr>
                <a:srgbClr val="1D3555"/>
              </a:buClr>
            </a:pPr>
            <a:r>
              <a:rPr lang="en-US" sz="2800" dirty="0">
                <a:solidFill>
                  <a:srgbClr val="1D3555"/>
                </a:solidFill>
              </a:rPr>
              <a:t>Data Extraction and preparation</a:t>
            </a:r>
          </a:p>
          <a:p>
            <a:pPr>
              <a:buClr>
                <a:srgbClr val="1D3555"/>
              </a:buClr>
            </a:pPr>
            <a:r>
              <a:rPr lang="en-US" sz="2800" dirty="0">
                <a:solidFill>
                  <a:srgbClr val="1D3555"/>
                </a:solidFill>
              </a:rPr>
              <a:t>Batch overview – Details on December 10th webinar</a:t>
            </a:r>
          </a:p>
          <a:p>
            <a:pPr>
              <a:buClr>
                <a:srgbClr val="1D3555"/>
              </a:buClr>
            </a:pPr>
            <a:r>
              <a:rPr lang="en-US" sz="2800" dirty="0">
                <a:solidFill>
                  <a:srgbClr val="1D3555"/>
                </a:solidFill>
              </a:rPr>
              <a:t>Importing</a:t>
            </a:r>
          </a:p>
          <a:p>
            <a:pPr>
              <a:buClr>
                <a:srgbClr val="1D3555"/>
              </a:buClr>
            </a:pPr>
            <a:r>
              <a:rPr lang="en-US" sz="2800" dirty="0">
                <a:solidFill>
                  <a:srgbClr val="1D3555"/>
                </a:solidFill>
              </a:rPr>
              <a:t>Electronic filing</a:t>
            </a:r>
          </a:p>
          <a:p>
            <a:pPr marL="457200" indent="-457200">
              <a:buFont typeface="Arial" panose="020B0604020202020204" pitchFamily="34" charset="0"/>
              <a:buChar char="•"/>
            </a:pPr>
            <a:endParaRPr lang="en-US" sz="2800" dirty="0">
              <a:solidFill>
                <a:schemeClr val="accent1"/>
              </a:solidFill>
            </a:endParaRPr>
          </a:p>
        </p:txBody>
      </p:sp>
    </p:spTree>
    <p:extLst>
      <p:ext uri="{BB962C8B-B14F-4D97-AF65-F5344CB8AC3E}">
        <p14:creationId xmlns:p14="http://schemas.microsoft.com/office/powerpoint/2010/main" val="289017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919679"/>
          </a:xfrm>
        </p:spPr>
        <p:txBody>
          <a:bodyPr/>
          <a:lstStyle/>
          <a:p>
            <a:r>
              <a:rPr lang="en-US" sz="4400">
                <a:solidFill>
                  <a:srgbClr val="4B4B4B"/>
                </a:solidFill>
                <a:latin typeface="+mn-lt"/>
              </a:rPr>
              <a:t>Disallowed Characters</a:t>
            </a:r>
          </a:p>
        </p:txBody>
      </p:sp>
      <p:sp>
        <p:nvSpPr>
          <p:cNvPr id="3" name="TextBox 2">
            <a:extLst>
              <a:ext uri="{FF2B5EF4-FFF2-40B4-BE49-F238E27FC236}">
                <a16:creationId xmlns:a16="http://schemas.microsoft.com/office/drawing/2014/main" id="{BAAF5C71-DED3-4F6A-B487-34FBCB1E1BBF}"/>
              </a:ext>
            </a:extLst>
          </p:cNvPr>
          <p:cNvSpPr txBox="1"/>
          <p:nvPr/>
        </p:nvSpPr>
        <p:spPr>
          <a:xfrm>
            <a:off x="609598" y="1173873"/>
            <a:ext cx="10665279" cy="4401205"/>
          </a:xfrm>
          <a:prstGeom prst="rect">
            <a:avLst/>
          </a:prstGeom>
          <a:noFill/>
        </p:spPr>
        <p:txBody>
          <a:bodyPr wrap="square" rtlCol="0">
            <a:spAutoFit/>
          </a:bodyPr>
          <a:lstStyle/>
          <a:p>
            <a:pPr marL="457200" indent="-457200">
              <a:buFont typeface="Wingdings" panose="05000000000000000000" pitchFamily="2" charset="2"/>
              <a:buChar char="§"/>
            </a:pPr>
            <a:r>
              <a:rPr lang="en-US" sz="2800" dirty="0">
                <a:solidFill>
                  <a:srgbClr val="1D3555"/>
                </a:solidFill>
              </a:rPr>
              <a:t>Disallowed characters will import but create a Review in the Job Viewer.  </a:t>
            </a:r>
          </a:p>
          <a:p>
            <a:pPr marL="457200" indent="-457200">
              <a:buFont typeface="Wingdings" panose="05000000000000000000" pitchFamily="2" charset="2"/>
              <a:buChar char="§"/>
            </a:pPr>
            <a:r>
              <a:rPr lang="en-US" sz="2800" dirty="0">
                <a:solidFill>
                  <a:srgbClr val="1D3555"/>
                </a:solidFill>
              </a:rPr>
              <a:t>If you are filing on paper (have less than 10 forms) you may be able to file with the disallowed characters, but electronic filings will be rejected.</a:t>
            </a:r>
          </a:p>
          <a:p>
            <a:pPr marL="457200" indent="-457200">
              <a:buFont typeface="Wingdings" panose="05000000000000000000" pitchFamily="2" charset="2"/>
              <a:buChar char="§"/>
            </a:pPr>
            <a:r>
              <a:rPr lang="en-US" sz="2800" dirty="0">
                <a:solidFill>
                  <a:srgbClr val="1D3555"/>
                </a:solidFill>
              </a:rPr>
              <a:t>Springbrook recommends not using disallowed characters in any filings.</a:t>
            </a:r>
          </a:p>
          <a:p>
            <a:pPr marL="457200" indent="-457200">
              <a:buFont typeface="Wingdings" panose="05000000000000000000" pitchFamily="2" charset="2"/>
              <a:buChar char="§"/>
            </a:pPr>
            <a:r>
              <a:rPr lang="en-US" sz="2800" dirty="0">
                <a:solidFill>
                  <a:srgbClr val="1D3555"/>
                </a:solidFill>
              </a:rPr>
              <a:t>If you are an existing Cloud Payroll customer, you can use the Generate step to bring Employees in and we have made it function so the system will remove any disallowed characters for you.</a:t>
            </a:r>
          </a:p>
        </p:txBody>
      </p:sp>
    </p:spTree>
    <p:extLst>
      <p:ext uri="{BB962C8B-B14F-4D97-AF65-F5344CB8AC3E}">
        <p14:creationId xmlns:p14="http://schemas.microsoft.com/office/powerpoint/2010/main" val="3798483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Batch Processing</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9" y="1243184"/>
            <a:ext cx="8806544" cy="4722610"/>
          </a:xfrm>
        </p:spPr>
        <p:txBody>
          <a:bodyPr>
            <a:normAutofit lnSpcReduction="10000"/>
          </a:bodyPr>
          <a:lstStyle/>
          <a:p>
            <a:pPr>
              <a:buClr>
                <a:srgbClr val="1D3555"/>
              </a:buClr>
            </a:pPr>
            <a:r>
              <a:rPr lang="en-US" sz="3200" dirty="0">
                <a:solidFill>
                  <a:srgbClr val="1D3555"/>
                </a:solidFill>
              </a:rPr>
              <a:t>In Springbrook, many processes are done in batches.  The Affordable Care Act process is a batch process.  </a:t>
            </a:r>
          </a:p>
          <a:p>
            <a:pPr>
              <a:buClr>
                <a:srgbClr val="1D3555"/>
              </a:buClr>
            </a:pPr>
            <a:r>
              <a:rPr lang="en-US" sz="3200" dirty="0">
                <a:solidFill>
                  <a:srgbClr val="1D3555"/>
                </a:solidFill>
              </a:rPr>
              <a:t>Click the down arrows, or the Create New Batch if in Cirrus, to open the Affordable Care Act process.  </a:t>
            </a:r>
          </a:p>
          <a:p>
            <a:pPr>
              <a:buClr>
                <a:srgbClr val="1D3555"/>
              </a:buClr>
            </a:pPr>
            <a:r>
              <a:rPr lang="en-US" sz="3200" dirty="0">
                <a:solidFill>
                  <a:srgbClr val="1D3555"/>
                </a:solidFill>
              </a:rPr>
              <a:t>Click on the (New) button twice in Enterprise to set up a new batch. If the New Batch window does NOT open, use the enter key on your keyboard.  </a:t>
            </a:r>
          </a:p>
          <a:p>
            <a:pPr>
              <a:buClr>
                <a:srgbClr val="1D3555"/>
              </a:buClr>
            </a:pPr>
            <a:r>
              <a:rPr lang="en-US" sz="3200" dirty="0">
                <a:solidFill>
                  <a:srgbClr val="1D3555"/>
                </a:solidFill>
              </a:rPr>
              <a:t>A new window will open.</a:t>
            </a:r>
          </a:p>
          <a:p>
            <a:pPr marL="457200" indent="-457200">
              <a:buFont typeface="Arial" panose="020B0604020202020204" pitchFamily="34" charset="0"/>
              <a:buChar char="•"/>
            </a:pPr>
            <a:endParaRPr lang="en-US" sz="2800" dirty="0">
              <a:solidFill>
                <a:schemeClr val="accent1"/>
              </a:solidFill>
            </a:endParaRPr>
          </a:p>
        </p:txBody>
      </p:sp>
      <p:pic>
        <p:nvPicPr>
          <p:cNvPr id="5" name="Picture 4">
            <a:extLst>
              <a:ext uri="{FF2B5EF4-FFF2-40B4-BE49-F238E27FC236}">
                <a16:creationId xmlns:a16="http://schemas.microsoft.com/office/drawing/2014/main" id="{5C88BC88-D44B-40AB-B978-28203B412A12}"/>
              </a:ext>
            </a:extLst>
          </p:cNvPr>
          <p:cNvPicPr>
            <a:picLocks noChangeAspect="1"/>
          </p:cNvPicPr>
          <p:nvPr/>
        </p:nvPicPr>
        <p:blipFill>
          <a:blip r:embed="rId3"/>
          <a:stretch>
            <a:fillRect/>
          </a:stretch>
        </p:blipFill>
        <p:spPr>
          <a:xfrm>
            <a:off x="3627916" y="2176988"/>
            <a:ext cx="2769909" cy="294895"/>
          </a:xfrm>
          <a:prstGeom prst="rect">
            <a:avLst/>
          </a:prstGeom>
        </p:spPr>
      </p:pic>
      <p:pic>
        <p:nvPicPr>
          <p:cNvPr id="8" name="Picture 7">
            <a:extLst>
              <a:ext uri="{FF2B5EF4-FFF2-40B4-BE49-F238E27FC236}">
                <a16:creationId xmlns:a16="http://schemas.microsoft.com/office/drawing/2014/main" id="{6D242461-403B-47E8-AEBB-FD7BC27CE711}"/>
              </a:ext>
            </a:extLst>
          </p:cNvPr>
          <p:cNvPicPr>
            <a:picLocks noChangeAspect="1"/>
          </p:cNvPicPr>
          <p:nvPr/>
        </p:nvPicPr>
        <p:blipFill>
          <a:blip r:embed="rId4"/>
          <a:stretch>
            <a:fillRect/>
          </a:stretch>
        </p:blipFill>
        <p:spPr>
          <a:xfrm>
            <a:off x="9569913" y="1243184"/>
            <a:ext cx="2457450" cy="3038475"/>
          </a:xfrm>
          <a:prstGeom prst="rect">
            <a:avLst/>
          </a:prstGeom>
        </p:spPr>
      </p:pic>
      <p:pic>
        <p:nvPicPr>
          <p:cNvPr id="9" name="Picture 8">
            <a:extLst>
              <a:ext uri="{FF2B5EF4-FFF2-40B4-BE49-F238E27FC236}">
                <a16:creationId xmlns:a16="http://schemas.microsoft.com/office/drawing/2014/main" id="{89D6537F-B1F0-8D1C-3891-81360A6036B6}"/>
              </a:ext>
            </a:extLst>
          </p:cNvPr>
          <p:cNvPicPr>
            <a:picLocks noChangeAspect="1"/>
          </p:cNvPicPr>
          <p:nvPr/>
        </p:nvPicPr>
        <p:blipFill>
          <a:blip r:embed="rId5"/>
          <a:stretch>
            <a:fillRect/>
          </a:stretch>
        </p:blipFill>
        <p:spPr>
          <a:xfrm>
            <a:off x="6592376" y="2176988"/>
            <a:ext cx="1933845" cy="352474"/>
          </a:xfrm>
          <a:prstGeom prst="rect">
            <a:avLst/>
          </a:prstGeom>
        </p:spPr>
      </p:pic>
    </p:spTree>
    <p:extLst>
      <p:ext uri="{BB962C8B-B14F-4D97-AF65-F5344CB8AC3E}">
        <p14:creationId xmlns:p14="http://schemas.microsoft.com/office/powerpoint/2010/main" val="128233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Batch Processing</a:t>
            </a:r>
          </a:p>
        </p:txBody>
      </p:sp>
      <p:sp>
        <p:nvSpPr>
          <p:cNvPr id="7" name="Content Placeholder 6">
            <a:extLst>
              <a:ext uri="{FF2B5EF4-FFF2-40B4-BE49-F238E27FC236}">
                <a16:creationId xmlns:a16="http://schemas.microsoft.com/office/drawing/2014/main" id="{0E7D40FD-8EAD-40D1-92CC-92D716E8B22D}"/>
              </a:ext>
            </a:extLst>
          </p:cNvPr>
          <p:cNvSpPr>
            <a:spLocks noGrp="1"/>
          </p:cNvSpPr>
          <p:nvPr>
            <p:ph idx="1"/>
          </p:nvPr>
        </p:nvSpPr>
        <p:spPr>
          <a:xfrm>
            <a:off x="609600" y="1243185"/>
            <a:ext cx="7206343" cy="5413524"/>
          </a:xfrm>
        </p:spPr>
        <p:txBody>
          <a:bodyPr/>
          <a:lstStyle/>
          <a:p>
            <a:pPr>
              <a:buClr>
                <a:srgbClr val="1D3555"/>
              </a:buClr>
            </a:pPr>
            <a:r>
              <a:rPr lang="en-US" sz="3200" dirty="0">
                <a:solidFill>
                  <a:srgbClr val="1D3555"/>
                </a:solidFill>
              </a:rPr>
              <a:t>Type in a name for your batch (not required but helpful). </a:t>
            </a:r>
          </a:p>
          <a:p>
            <a:pPr>
              <a:buClr>
                <a:srgbClr val="1D3555"/>
              </a:buClr>
            </a:pPr>
            <a:r>
              <a:rPr lang="en-US" sz="3200" dirty="0">
                <a:solidFill>
                  <a:srgbClr val="1D3555"/>
                </a:solidFill>
              </a:rPr>
              <a:t>Click on the Generate button      or Create            to create a batch. The window will close when you save.</a:t>
            </a:r>
          </a:p>
          <a:p>
            <a:pPr>
              <a:buClr>
                <a:srgbClr val="1D3555"/>
              </a:buClr>
            </a:pPr>
            <a:r>
              <a:rPr lang="en-US" sz="3200" dirty="0">
                <a:solidFill>
                  <a:srgbClr val="1D3555"/>
                </a:solidFill>
              </a:rPr>
              <a:t>You are now ready to process the individual batch steps.</a:t>
            </a:r>
          </a:p>
          <a:p>
            <a:pPr>
              <a:buClr>
                <a:srgbClr val="1D3555"/>
              </a:buClr>
            </a:pPr>
            <a:r>
              <a:rPr lang="en-US" sz="3200" dirty="0">
                <a:solidFill>
                  <a:srgbClr val="1D3555"/>
                </a:solidFill>
              </a:rPr>
              <a:t>You can have multiple batches open at the same time.</a:t>
            </a:r>
          </a:p>
        </p:txBody>
      </p:sp>
      <p:pic>
        <p:nvPicPr>
          <p:cNvPr id="11" name="Picture 10">
            <a:extLst>
              <a:ext uri="{FF2B5EF4-FFF2-40B4-BE49-F238E27FC236}">
                <a16:creationId xmlns:a16="http://schemas.microsoft.com/office/drawing/2014/main" id="{65766815-80E2-4B10-A001-9AFBED0CABCF}"/>
              </a:ext>
            </a:extLst>
          </p:cNvPr>
          <p:cNvPicPr>
            <a:picLocks noChangeAspect="1"/>
          </p:cNvPicPr>
          <p:nvPr/>
        </p:nvPicPr>
        <p:blipFill>
          <a:blip r:embed="rId3"/>
          <a:stretch>
            <a:fillRect/>
          </a:stretch>
        </p:blipFill>
        <p:spPr>
          <a:xfrm>
            <a:off x="5941714" y="2318929"/>
            <a:ext cx="308571" cy="308571"/>
          </a:xfrm>
          <a:prstGeom prst="rect">
            <a:avLst/>
          </a:prstGeom>
        </p:spPr>
      </p:pic>
      <p:pic>
        <p:nvPicPr>
          <p:cNvPr id="10" name="Picture 9">
            <a:extLst>
              <a:ext uri="{FF2B5EF4-FFF2-40B4-BE49-F238E27FC236}">
                <a16:creationId xmlns:a16="http://schemas.microsoft.com/office/drawing/2014/main" id="{308EBEAC-B4CE-FF2A-7598-FCDFFB0E02B1}"/>
              </a:ext>
            </a:extLst>
          </p:cNvPr>
          <p:cNvPicPr>
            <a:picLocks noChangeAspect="1"/>
          </p:cNvPicPr>
          <p:nvPr/>
        </p:nvPicPr>
        <p:blipFill>
          <a:blip r:embed="rId4"/>
          <a:stretch>
            <a:fillRect/>
          </a:stretch>
        </p:blipFill>
        <p:spPr>
          <a:xfrm>
            <a:off x="2126054" y="2725321"/>
            <a:ext cx="885949" cy="409632"/>
          </a:xfrm>
          <a:prstGeom prst="rect">
            <a:avLst/>
          </a:prstGeom>
        </p:spPr>
      </p:pic>
      <p:pic>
        <p:nvPicPr>
          <p:cNvPr id="4" name="Picture 3">
            <a:extLst>
              <a:ext uri="{FF2B5EF4-FFF2-40B4-BE49-F238E27FC236}">
                <a16:creationId xmlns:a16="http://schemas.microsoft.com/office/drawing/2014/main" id="{CD0119E6-FCB7-A13F-C511-A3C948D81BAE}"/>
              </a:ext>
            </a:extLst>
          </p:cNvPr>
          <p:cNvPicPr>
            <a:picLocks noChangeAspect="1"/>
          </p:cNvPicPr>
          <p:nvPr/>
        </p:nvPicPr>
        <p:blipFill>
          <a:blip r:embed="rId5"/>
          <a:stretch>
            <a:fillRect/>
          </a:stretch>
        </p:blipFill>
        <p:spPr>
          <a:xfrm>
            <a:off x="8084746" y="2840362"/>
            <a:ext cx="3048140" cy="3146204"/>
          </a:xfrm>
          <a:prstGeom prst="rect">
            <a:avLst/>
          </a:prstGeom>
        </p:spPr>
      </p:pic>
      <p:pic>
        <p:nvPicPr>
          <p:cNvPr id="9" name="Picture 8">
            <a:extLst>
              <a:ext uri="{FF2B5EF4-FFF2-40B4-BE49-F238E27FC236}">
                <a16:creationId xmlns:a16="http://schemas.microsoft.com/office/drawing/2014/main" id="{830248E9-3651-E0A1-9248-3E3D5A0DC396}"/>
              </a:ext>
            </a:extLst>
          </p:cNvPr>
          <p:cNvPicPr>
            <a:picLocks noChangeAspect="1"/>
          </p:cNvPicPr>
          <p:nvPr/>
        </p:nvPicPr>
        <p:blipFill>
          <a:blip r:embed="rId6"/>
          <a:stretch>
            <a:fillRect/>
          </a:stretch>
        </p:blipFill>
        <p:spPr>
          <a:xfrm>
            <a:off x="8179866" y="448528"/>
            <a:ext cx="2857899" cy="2276793"/>
          </a:xfrm>
          <a:prstGeom prst="rect">
            <a:avLst/>
          </a:prstGeom>
        </p:spPr>
      </p:pic>
    </p:spTree>
    <p:extLst>
      <p:ext uri="{BB962C8B-B14F-4D97-AF65-F5344CB8AC3E}">
        <p14:creationId xmlns:p14="http://schemas.microsoft.com/office/powerpoint/2010/main" val="242425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221109"/>
            <a:ext cx="10972800" cy="856577"/>
          </a:xfrm>
        </p:spPr>
        <p:txBody>
          <a:bodyPr/>
          <a:lstStyle/>
          <a:p>
            <a:r>
              <a:rPr lang="en-US" sz="4400">
                <a:solidFill>
                  <a:srgbClr val="4B4B4B"/>
                </a:solidFill>
                <a:latin typeface="+mn-lt"/>
              </a:rPr>
              <a:t>Batch Processing - Steps</a:t>
            </a:r>
          </a:p>
        </p:txBody>
      </p:sp>
      <p:sp>
        <p:nvSpPr>
          <p:cNvPr id="7" name="Content Placeholder 6">
            <a:extLst>
              <a:ext uri="{FF2B5EF4-FFF2-40B4-BE49-F238E27FC236}">
                <a16:creationId xmlns:a16="http://schemas.microsoft.com/office/drawing/2014/main" id="{0E7D40FD-8EAD-40D1-92CC-92D716E8B22D}"/>
              </a:ext>
            </a:extLst>
          </p:cNvPr>
          <p:cNvSpPr>
            <a:spLocks noGrp="1"/>
          </p:cNvSpPr>
          <p:nvPr>
            <p:ph idx="1"/>
          </p:nvPr>
        </p:nvSpPr>
        <p:spPr>
          <a:xfrm>
            <a:off x="609600" y="892630"/>
            <a:ext cx="7903029" cy="5764080"/>
          </a:xfrm>
        </p:spPr>
        <p:txBody>
          <a:bodyPr>
            <a:noAutofit/>
          </a:bodyPr>
          <a:lstStyle/>
          <a:p>
            <a:pPr>
              <a:buClr>
                <a:srgbClr val="1D3555"/>
              </a:buClr>
            </a:pPr>
            <a:r>
              <a:rPr lang="en-US" sz="3000" dirty="0">
                <a:solidFill>
                  <a:srgbClr val="1D3555"/>
                </a:solidFill>
              </a:rPr>
              <a:t>Each step in the batch works separately.  The next step cannot be accessed until the step before it is completed.</a:t>
            </a:r>
          </a:p>
          <a:p>
            <a:pPr>
              <a:buClr>
                <a:srgbClr val="1D3555"/>
              </a:buClr>
            </a:pPr>
            <a:r>
              <a:rPr lang="en-US" sz="3000" dirty="0">
                <a:solidFill>
                  <a:srgbClr val="1D3555"/>
                </a:solidFill>
              </a:rPr>
              <a:t>Import – Will allow external data to be imported into the batch.</a:t>
            </a:r>
          </a:p>
          <a:p>
            <a:pPr>
              <a:buClr>
                <a:srgbClr val="1D3555"/>
              </a:buClr>
            </a:pPr>
            <a:r>
              <a:rPr lang="en-US" sz="3000" dirty="0">
                <a:solidFill>
                  <a:srgbClr val="1D3555"/>
                </a:solidFill>
              </a:rPr>
              <a:t>Generate – ONLY used by existing Cloud Payroll clients.</a:t>
            </a:r>
          </a:p>
          <a:p>
            <a:pPr>
              <a:buClr>
                <a:srgbClr val="1D3555"/>
              </a:buClr>
            </a:pPr>
            <a:r>
              <a:rPr lang="en-US" sz="3000" dirty="0">
                <a:solidFill>
                  <a:srgbClr val="1D3555"/>
                </a:solidFill>
              </a:rPr>
              <a:t>Edit Employees – This is where most of your work will be done.</a:t>
            </a:r>
          </a:p>
          <a:p>
            <a:pPr>
              <a:buClr>
                <a:srgbClr val="1D3555"/>
              </a:buClr>
            </a:pPr>
            <a:r>
              <a:rPr lang="en-US" sz="3000" dirty="0">
                <a:solidFill>
                  <a:srgbClr val="1D3555"/>
                </a:solidFill>
              </a:rPr>
              <a:t>Edit Employer – Contains employer information required in the export.</a:t>
            </a:r>
          </a:p>
        </p:txBody>
      </p:sp>
      <p:pic>
        <p:nvPicPr>
          <p:cNvPr id="5" name="Picture 4">
            <a:extLst>
              <a:ext uri="{FF2B5EF4-FFF2-40B4-BE49-F238E27FC236}">
                <a16:creationId xmlns:a16="http://schemas.microsoft.com/office/drawing/2014/main" id="{F98C07B0-0513-753F-7797-6649F2B63BDF}"/>
              </a:ext>
            </a:extLst>
          </p:cNvPr>
          <p:cNvPicPr>
            <a:picLocks noChangeAspect="1"/>
          </p:cNvPicPr>
          <p:nvPr/>
        </p:nvPicPr>
        <p:blipFill>
          <a:blip r:embed="rId3"/>
          <a:stretch>
            <a:fillRect/>
          </a:stretch>
        </p:blipFill>
        <p:spPr>
          <a:xfrm>
            <a:off x="8868818" y="554429"/>
            <a:ext cx="2327917" cy="302148"/>
          </a:xfrm>
          <a:prstGeom prst="rect">
            <a:avLst/>
          </a:prstGeom>
        </p:spPr>
      </p:pic>
      <p:pic>
        <p:nvPicPr>
          <p:cNvPr id="8" name="Picture 7">
            <a:extLst>
              <a:ext uri="{FF2B5EF4-FFF2-40B4-BE49-F238E27FC236}">
                <a16:creationId xmlns:a16="http://schemas.microsoft.com/office/drawing/2014/main" id="{5BE4D577-8773-5808-50CF-E7035A09C42F}"/>
              </a:ext>
            </a:extLst>
          </p:cNvPr>
          <p:cNvPicPr>
            <a:picLocks noChangeAspect="1"/>
          </p:cNvPicPr>
          <p:nvPr/>
        </p:nvPicPr>
        <p:blipFill>
          <a:blip r:embed="rId4"/>
          <a:stretch>
            <a:fillRect/>
          </a:stretch>
        </p:blipFill>
        <p:spPr>
          <a:xfrm>
            <a:off x="8868818" y="856577"/>
            <a:ext cx="640249" cy="5108793"/>
          </a:xfrm>
          <a:prstGeom prst="rect">
            <a:avLst/>
          </a:prstGeom>
        </p:spPr>
      </p:pic>
      <p:pic>
        <p:nvPicPr>
          <p:cNvPr id="4" name="Picture 3">
            <a:extLst>
              <a:ext uri="{FF2B5EF4-FFF2-40B4-BE49-F238E27FC236}">
                <a16:creationId xmlns:a16="http://schemas.microsoft.com/office/drawing/2014/main" id="{8388AED7-A865-9F3D-CD3D-F24CE6E6DD2F}"/>
              </a:ext>
            </a:extLst>
          </p:cNvPr>
          <p:cNvPicPr>
            <a:picLocks noChangeAspect="1"/>
          </p:cNvPicPr>
          <p:nvPr/>
        </p:nvPicPr>
        <p:blipFill>
          <a:blip r:embed="rId5"/>
          <a:stretch>
            <a:fillRect/>
          </a:stretch>
        </p:blipFill>
        <p:spPr>
          <a:xfrm>
            <a:off x="9953397" y="1986095"/>
            <a:ext cx="1875839" cy="2468209"/>
          </a:xfrm>
          <a:prstGeom prst="rect">
            <a:avLst/>
          </a:prstGeom>
        </p:spPr>
      </p:pic>
    </p:spTree>
    <p:extLst>
      <p:ext uri="{BB962C8B-B14F-4D97-AF65-F5344CB8AC3E}">
        <p14:creationId xmlns:p14="http://schemas.microsoft.com/office/powerpoint/2010/main" val="959611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221109"/>
            <a:ext cx="10972800" cy="856577"/>
          </a:xfrm>
        </p:spPr>
        <p:txBody>
          <a:bodyPr/>
          <a:lstStyle/>
          <a:p>
            <a:r>
              <a:rPr lang="en-US" sz="4400">
                <a:solidFill>
                  <a:srgbClr val="4B4B4B"/>
                </a:solidFill>
                <a:latin typeface="+mn-lt"/>
              </a:rPr>
              <a:t>Batch Processing – Steps (cont.)</a:t>
            </a:r>
          </a:p>
        </p:txBody>
      </p:sp>
      <p:sp>
        <p:nvSpPr>
          <p:cNvPr id="7" name="Content Placeholder 6">
            <a:extLst>
              <a:ext uri="{FF2B5EF4-FFF2-40B4-BE49-F238E27FC236}">
                <a16:creationId xmlns:a16="http://schemas.microsoft.com/office/drawing/2014/main" id="{0E7D40FD-8EAD-40D1-92CC-92D716E8B22D}"/>
              </a:ext>
            </a:extLst>
          </p:cNvPr>
          <p:cNvSpPr>
            <a:spLocks noGrp="1"/>
          </p:cNvSpPr>
          <p:nvPr>
            <p:ph idx="1"/>
          </p:nvPr>
        </p:nvSpPr>
        <p:spPr>
          <a:xfrm>
            <a:off x="609600" y="892630"/>
            <a:ext cx="7903029" cy="5764080"/>
          </a:xfrm>
        </p:spPr>
        <p:txBody>
          <a:bodyPr>
            <a:noAutofit/>
          </a:bodyPr>
          <a:lstStyle/>
          <a:p>
            <a:pPr>
              <a:buClr>
                <a:srgbClr val="1D3555"/>
              </a:buClr>
            </a:pPr>
            <a:r>
              <a:rPr lang="en-US" sz="3000" dirty="0">
                <a:solidFill>
                  <a:srgbClr val="1D3555"/>
                </a:solidFill>
              </a:rPr>
              <a:t>Proof List – Required to run but may not be very useful to you.</a:t>
            </a:r>
          </a:p>
          <a:p>
            <a:pPr>
              <a:buClr>
                <a:srgbClr val="1D3555"/>
              </a:buClr>
            </a:pPr>
            <a:r>
              <a:rPr lang="en-US" sz="3000" dirty="0">
                <a:solidFill>
                  <a:srgbClr val="1D3555"/>
                </a:solidFill>
              </a:rPr>
              <a:t>Forms – This step generates the forms and adds required information to the export step.</a:t>
            </a:r>
          </a:p>
          <a:p>
            <a:pPr>
              <a:buClr>
                <a:srgbClr val="1D3555"/>
              </a:buClr>
            </a:pPr>
            <a:r>
              <a:rPr lang="en-US" sz="3000" dirty="0">
                <a:solidFill>
                  <a:srgbClr val="1D3555"/>
                </a:solidFill>
              </a:rPr>
              <a:t>Export – Creates the file to upload to the IRS AIR system.</a:t>
            </a:r>
          </a:p>
          <a:p>
            <a:pPr>
              <a:buClr>
                <a:srgbClr val="1D3555"/>
              </a:buClr>
            </a:pPr>
            <a:r>
              <a:rPr lang="en-US" sz="3000" dirty="0">
                <a:solidFill>
                  <a:srgbClr val="1D3555"/>
                </a:solidFill>
              </a:rPr>
              <a:t>Commit – Not used and not recommended. All this does is delete the batch information.</a:t>
            </a:r>
          </a:p>
        </p:txBody>
      </p:sp>
      <p:pic>
        <p:nvPicPr>
          <p:cNvPr id="5" name="Picture 4">
            <a:extLst>
              <a:ext uri="{FF2B5EF4-FFF2-40B4-BE49-F238E27FC236}">
                <a16:creationId xmlns:a16="http://schemas.microsoft.com/office/drawing/2014/main" id="{D535CED1-5A65-6199-F248-808A8A0FD718}"/>
              </a:ext>
            </a:extLst>
          </p:cNvPr>
          <p:cNvPicPr>
            <a:picLocks noChangeAspect="1"/>
          </p:cNvPicPr>
          <p:nvPr/>
        </p:nvPicPr>
        <p:blipFill>
          <a:blip r:embed="rId3"/>
          <a:stretch>
            <a:fillRect/>
          </a:stretch>
        </p:blipFill>
        <p:spPr>
          <a:xfrm>
            <a:off x="8582314" y="303964"/>
            <a:ext cx="2717057" cy="352656"/>
          </a:xfrm>
          <a:prstGeom prst="rect">
            <a:avLst/>
          </a:prstGeom>
        </p:spPr>
      </p:pic>
      <p:pic>
        <p:nvPicPr>
          <p:cNvPr id="8" name="Picture 7">
            <a:extLst>
              <a:ext uri="{FF2B5EF4-FFF2-40B4-BE49-F238E27FC236}">
                <a16:creationId xmlns:a16="http://schemas.microsoft.com/office/drawing/2014/main" id="{DC7B9C4A-6946-E723-9782-3C6264A326BD}"/>
              </a:ext>
            </a:extLst>
          </p:cNvPr>
          <p:cNvPicPr>
            <a:picLocks noChangeAspect="1"/>
          </p:cNvPicPr>
          <p:nvPr/>
        </p:nvPicPr>
        <p:blipFill>
          <a:blip r:embed="rId4"/>
          <a:stretch>
            <a:fillRect/>
          </a:stretch>
        </p:blipFill>
        <p:spPr>
          <a:xfrm>
            <a:off x="8582314" y="656620"/>
            <a:ext cx="631444" cy="5038531"/>
          </a:xfrm>
          <a:prstGeom prst="rect">
            <a:avLst/>
          </a:prstGeom>
        </p:spPr>
      </p:pic>
      <p:pic>
        <p:nvPicPr>
          <p:cNvPr id="4" name="Picture 3">
            <a:extLst>
              <a:ext uri="{FF2B5EF4-FFF2-40B4-BE49-F238E27FC236}">
                <a16:creationId xmlns:a16="http://schemas.microsoft.com/office/drawing/2014/main" id="{7416E8C6-7E51-6C3F-1DD7-3B2DC5DDE779}"/>
              </a:ext>
            </a:extLst>
          </p:cNvPr>
          <p:cNvPicPr>
            <a:picLocks noChangeAspect="1"/>
          </p:cNvPicPr>
          <p:nvPr/>
        </p:nvPicPr>
        <p:blipFill>
          <a:blip r:embed="rId5"/>
          <a:stretch>
            <a:fillRect/>
          </a:stretch>
        </p:blipFill>
        <p:spPr>
          <a:xfrm>
            <a:off x="9638045" y="1959317"/>
            <a:ext cx="1944355" cy="2558362"/>
          </a:xfrm>
          <a:prstGeom prst="rect">
            <a:avLst/>
          </a:prstGeom>
        </p:spPr>
      </p:pic>
    </p:spTree>
    <p:extLst>
      <p:ext uri="{BB962C8B-B14F-4D97-AF65-F5344CB8AC3E}">
        <p14:creationId xmlns:p14="http://schemas.microsoft.com/office/powerpoint/2010/main" val="3175810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249447"/>
            <a:ext cx="10972800" cy="856577"/>
          </a:xfrm>
        </p:spPr>
        <p:txBody>
          <a:bodyPr/>
          <a:lstStyle/>
          <a:p>
            <a:r>
              <a:rPr lang="en-US" sz="4400">
                <a:solidFill>
                  <a:srgbClr val="4B4B4B"/>
                </a:solidFill>
                <a:latin typeface="+mn-lt"/>
              </a:rPr>
              <a:t>Prepare to Import</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843803"/>
            <a:ext cx="10788715" cy="3927373"/>
          </a:xfrm>
        </p:spPr>
        <p:txBody>
          <a:bodyPr>
            <a:noAutofit/>
          </a:bodyPr>
          <a:lstStyle/>
          <a:p>
            <a:pPr marL="457200" indent="-457200">
              <a:lnSpc>
                <a:spcPct val="100000"/>
              </a:lnSpc>
              <a:buClr>
                <a:srgbClr val="1D3555"/>
              </a:buClr>
            </a:pPr>
            <a:r>
              <a:rPr lang="en-US" sz="2600" dirty="0">
                <a:solidFill>
                  <a:srgbClr val="1D3555"/>
                </a:solidFill>
              </a:rPr>
              <a:t>The import process brings in data from CSV spreadsheets and adds the information to the Edit Employees window.  </a:t>
            </a:r>
          </a:p>
          <a:p>
            <a:pPr marL="457200" indent="-457200">
              <a:lnSpc>
                <a:spcPct val="100000"/>
              </a:lnSpc>
              <a:buClr>
                <a:srgbClr val="1D3555"/>
              </a:buClr>
            </a:pPr>
            <a:r>
              <a:rPr lang="en-US" sz="2600" dirty="0">
                <a:solidFill>
                  <a:srgbClr val="1D3555"/>
                </a:solidFill>
              </a:rPr>
              <a:t>Extract the data from your existing system (Springbrook, KVS or </a:t>
            </a:r>
            <a:r>
              <a:rPr lang="en-US" sz="2600" dirty="0" err="1">
                <a:solidFill>
                  <a:srgbClr val="1D3555"/>
                </a:solidFill>
              </a:rPr>
              <a:t>SoftRight</a:t>
            </a:r>
            <a:r>
              <a:rPr lang="en-US" sz="2600" dirty="0">
                <a:solidFill>
                  <a:srgbClr val="1D3555"/>
                </a:solidFill>
              </a:rPr>
              <a:t>.)</a:t>
            </a:r>
          </a:p>
          <a:p>
            <a:pPr marL="457200" indent="-457200">
              <a:lnSpc>
                <a:spcPct val="100000"/>
              </a:lnSpc>
              <a:buClr>
                <a:srgbClr val="1D3555"/>
              </a:buClr>
            </a:pPr>
            <a:r>
              <a:rPr lang="en-US" sz="2600" dirty="0">
                <a:solidFill>
                  <a:srgbClr val="1D3555"/>
                </a:solidFill>
              </a:rPr>
              <a:t>The data must be in a CSV format and contain the defined number of columns/fields. Check to make sure the Date of Birth column is there.</a:t>
            </a:r>
          </a:p>
          <a:p>
            <a:pPr marL="457200" indent="-457200">
              <a:lnSpc>
                <a:spcPct val="100000"/>
              </a:lnSpc>
              <a:buClr>
                <a:srgbClr val="1D3555"/>
              </a:buClr>
            </a:pPr>
            <a:r>
              <a:rPr lang="en-US" sz="2600" dirty="0">
                <a:solidFill>
                  <a:srgbClr val="1D3555"/>
                </a:solidFill>
              </a:rPr>
              <a:t>When reviewing exported data from your system consider using Notepad to remove/replace disallowed characters.</a:t>
            </a:r>
          </a:p>
          <a:p>
            <a:pPr marL="457200" indent="-457200">
              <a:lnSpc>
                <a:spcPct val="100000"/>
              </a:lnSpc>
              <a:buClr>
                <a:srgbClr val="1D3555"/>
              </a:buClr>
            </a:pPr>
            <a:r>
              <a:rPr lang="en-US" sz="2600" dirty="0">
                <a:solidFill>
                  <a:srgbClr val="1D3555"/>
                </a:solidFill>
              </a:rPr>
              <a:t>Remember opening a CSV formatted file will delete leading zeros in any column.</a:t>
            </a:r>
          </a:p>
          <a:p>
            <a:pPr marL="1264895" lvl="1" indent="-457200">
              <a:lnSpc>
                <a:spcPct val="100000"/>
              </a:lnSpc>
              <a:buClr>
                <a:srgbClr val="1D3555"/>
              </a:buClr>
            </a:pPr>
            <a:r>
              <a:rPr lang="en-US" sz="2600" dirty="0">
                <a:solidFill>
                  <a:srgbClr val="1D3555"/>
                </a:solidFill>
              </a:rPr>
              <a:t>MOST IMPORTANT in zip codes and Social Security numbers!!!!  These fields must contain accurate data.</a:t>
            </a:r>
          </a:p>
          <a:p>
            <a:pPr marL="0" indent="0">
              <a:lnSpc>
                <a:spcPct val="100000"/>
              </a:lnSpc>
              <a:spcAft>
                <a:spcPts val="1200"/>
              </a:spcAft>
              <a:buNone/>
            </a:pPr>
            <a:endParaRPr lang="en-US" sz="2400" dirty="0">
              <a:solidFill>
                <a:schemeClr val="accent1"/>
              </a:solidFill>
            </a:endParaRPr>
          </a:p>
        </p:txBody>
      </p:sp>
    </p:spTree>
    <p:extLst>
      <p:ext uri="{BB962C8B-B14F-4D97-AF65-F5344CB8AC3E}">
        <p14:creationId xmlns:p14="http://schemas.microsoft.com/office/powerpoint/2010/main" val="1670718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Import Formats – Employee File</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602" y="1131217"/>
            <a:ext cx="5279569" cy="4790612"/>
          </a:xfrm>
        </p:spPr>
        <p:txBody>
          <a:bodyPr>
            <a:normAutofit/>
          </a:bodyPr>
          <a:lstStyle/>
          <a:p>
            <a:pPr>
              <a:buClr>
                <a:srgbClr val="1D3555"/>
              </a:buClr>
            </a:pPr>
            <a:r>
              <a:rPr lang="en-US" sz="2800" dirty="0">
                <a:solidFill>
                  <a:srgbClr val="1D3555"/>
                </a:solidFill>
              </a:rPr>
              <a:t>File formats are at the top of the Import window.</a:t>
            </a:r>
          </a:p>
          <a:p>
            <a:pPr marL="0" indent="0">
              <a:buClr>
                <a:srgbClr val="1D3555"/>
              </a:buClr>
              <a:buNone/>
            </a:pPr>
            <a:r>
              <a:rPr lang="en-US" sz="2800" dirty="0">
                <a:solidFill>
                  <a:srgbClr val="1D3555"/>
                </a:solidFill>
              </a:rPr>
              <a:t>    </a:t>
            </a:r>
          </a:p>
          <a:p>
            <a:pPr>
              <a:buClr>
                <a:srgbClr val="1D3555"/>
              </a:buClr>
            </a:pPr>
            <a:r>
              <a:rPr lang="en-US" sz="2800" dirty="0">
                <a:solidFill>
                  <a:srgbClr val="1D3555"/>
                </a:solidFill>
              </a:rPr>
              <a:t>All columns must have data or space.  Must have 13 columns (A-M).</a:t>
            </a:r>
          </a:p>
          <a:p>
            <a:pPr>
              <a:buClr>
                <a:srgbClr val="1D3555"/>
              </a:buClr>
            </a:pPr>
            <a:r>
              <a:rPr lang="en-US" sz="2800" dirty="0">
                <a:solidFill>
                  <a:srgbClr val="1D3555"/>
                </a:solidFill>
              </a:rPr>
              <a:t>The last column (Self Insured) must be True if reporting dependents and False if you are not reporting dependents.</a:t>
            </a:r>
          </a:p>
          <a:p>
            <a:pPr marL="457200" indent="-457200">
              <a:buFont typeface="Arial" panose="020B0604020202020204" pitchFamily="34" charset="0"/>
              <a:buChar char="•"/>
            </a:pPr>
            <a:endParaRPr lang="en-US" sz="2800" dirty="0">
              <a:solidFill>
                <a:schemeClr val="accent1"/>
              </a:solidFill>
            </a:endParaRPr>
          </a:p>
        </p:txBody>
      </p:sp>
      <p:pic>
        <p:nvPicPr>
          <p:cNvPr id="5" name="Picture 4">
            <a:extLst>
              <a:ext uri="{FF2B5EF4-FFF2-40B4-BE49-F238E27FC236}">
                <a16:creationId xmlns:a16="http://schemas.microsoft.com/office/drawing/2014/main" id="{F52E7B1D-C74B-4106-A4F0-97CCE963C5E9}"/>
              </a:ext>
            </a:extLst>
          </p:cNvPr>
          <p:cNvPicPr>
            <a:picLocks noChangeAspect="1"/>
          </p:cNvPicPr>
          <p:nvPr/>
        </p:nvPicPr>
        <p:blipFill>
          <a:blip r:embed="rId3"/>
          <a:stretch>
            <a:fillRect/>
          </a:stretch>
        </p:blipFill>
        <p:spPr>
          <a:xfrm>
            <a:off x="1422883" y="1935486"/>
            <a:ext cx="3261086" cy="312487"/>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4BCFDB45-AC2C-4622-BE60-0B5826253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988" y="925307"/>
            <a:ext cx="3935506" cy="5028703"/>
          </a:xfrm>
          <a:prstGeom prst="rect">
            <a:avLst/>
          </a:prstGeom>
        </p:spPr>
      </p:pic>
      <p:pic>
        <p:nvPicPr>
          <p:cNvPr id="4" name="Picture 3">
            <a:extLst>
              <a:ext uri="{FF2B5EF4-FFF2-40B4-BE49-F238E27FC236}">
                <a16:creationId xmlns:a16="http://schemas.microsoft.com/office/drawing/2014/main" id="{1851C479-D7F6-15C2-DDD3-0251E17923FD}"/>
              </a:ext>
            </a:extLst>
          </p:cNvPr>
          <p:cNvPicPr>
            <a:picLocks noChangeAspect="1"/>
          </p:cNvPicPr>
          <p:nvPr/>
        </p:nvPicPr>
        <p:blipFill>
          <a:blip r:embed="rId5"/>
          <a:stretch>
            <a:fillRect/>
          </a:stretch>
        </p:blipFill>
        <p:spPr>
          <a:xfrm>
            <a:off x="1557476" y="2319701"/>
            <a:ext cx="2191056" cy="352474"/>
          </a:xfrm>
          <a:prstGeom prst="rect">
            <a:avLst/>
          </a:prstGeom>
        </p:spPr>
      </p:pic>
    </p:spTree>
    <p:extLst>
      <p:ext uri="{BB962C8B-B14F-4D97-AF65-F5344CB8AC3E}">
        <p14:creationId xmlns:p14="http://schemas.microsoft.com/office/powerpoint/2010/main" val="686015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Import Formats – Dependent file</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600" y="1131217"/>
            <a:ext cx="7334249" cy="4423763"/>
          </a:xfrm>
        </p:spPr>
        <p:txBody>
          <a:bodyPr>
            <a:normAutofit fontScale="92500" lnSpcReduction="20000"/>
          </a:bodyPr>
          <a:lstStyle/>
          <a:p>
            <a:pPr>
              <a:buClr>
                <a:srgbClr val="1D3555"/>
              </a:buClr>
            </a:pPr>
            <a:r>
              <a:rPr lang="en-US" sz="3300">
                <a:solidFill>
                  <a:srgbClr val="4B4B4B"/>
                </a:solidFill>
              </a:rPr>
              <a:t>Only used if your agency is considered Self-Insured and must report Dependents.</a:t>
            </a:r>
          </a:p>
          <a:p>
            <a:pPr>
              <a:buClr>
                <a:srgbClr val="1D3555"/>
              </a:buClr>
            </a:pPr>
            <a:r>
              <a:rPr lang="en-US" sz="3300">
                <a:solidFill>
                  <a:srgbClr val="4B4B4B"/>
                </a:solidFill>
              </a:rPr>
              <a:t>If importing Dependents make sure the “Self-Insured” field in the Employee file is marked True.</a:t>
            </a:r>
          </a:p>
          <a:p>
            <a:pPr>
              <a:buClr>
                <a:srgbClr val="1D3555"/>
              </a:buClr>
            </a:pPr>
            <a:r>
              <a:rPr lang="en-US" sz="3300">
                <a:solidFill>
                  <a:srgbClr val="4B4B4B"/>
                </a:solidFill>
              </a:rPr>
              <a:t>Employee number must match the Employee file.</a:t>
            </a:r>
          </a:p>
          <a:p>
            <a:pPr>
              <a:buClr>
                <a:srgbClr val="1D3555"/>
              </a:buClr>
            </a:pPr>
            <a:r>
              <a:rPr lang="en-US" sz="3300">
                <a:solidFill>
                  <a:srgbClr val="4B4B4B"/>
                </a:solidFill>
              </a:rPr>
              <a:t>Must have 18 columns (A-R).</a:t>
            </a:r>
          </a:p>
          <a:p>
            <a:pPr>
              <a:buClr>
                <a:srgbClr val="1D3555"/>
              </a:buClr>
            </a:pPr>
            <a:r>
              <a:rPr lang="en-US" sz="3300">
                <a:solidFill>
                  <a:srgbClr val="4B4B4B"/>
                </a:solidFill>
              </a:rPr>
              <a:t>Must have all the covered months marked either True or False. Yes/No will not import.</a:t>
            </a:r>
          </a:p>
          <a:p>
            <a:pPr marL="457200" indent="-457200">
              <a:buFont typeface="Arial" panose="020B0604020202020204" pitchFamily="34" charset="0"/>
              <a:buChar char="•"/>
            </a:pPr>
            <a:endParaRPr lang="en-US" sz="2800">
              <a:solidFill>
                <a:schemeClr val="accent1"/>
              </a:solidFill>
            </a:endParaRPr>
          </a:p>
        </p:txBody>
      </p:sp>
      <p:pic>
        <p:nvPicPr>
          <p:cNvPr id="4" name="Picture 3" descr="Graphical user interface, table&#10;&#10;Description automatically generated with medium confidence">
            <a:extLst>
              <a:ext uri="{FF2B5EF4-FFF2-40B4-BE49-F238E27FC236}">
                <a16:creationId xmlns:a16="http://schemas.microsoft.com/office/drawing/2014/main" id="{678EC797-C647-4384-85B3-063A642A3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144" y="814894"/>
            <a:ext cx="3056735" cy="5155600"/>
          </a:xfrm>
          <a:prstGeom prst="rect">
            <a:avLst/>
          </a:prstGeom>
        </p:spPr>
      </p:pic>
    </p:spTree>
    <p:extLst>
      <p:ext uri="{BB962C8B-B14F-4D97-AF65-F5344CB8AC3E}">
        <p14:creationId xmlns:p14="http://schemas.microsoft.com/office/powerpoint/2010/main" val="1734895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Import Formats – Coverage File</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601" y="1131217"/>
            <a:ext cx="5344885" cy="4606643"/>
          </a:xfrm>
        </p:spPr>
        <p:txBody>
          <a:bodyPr>
            <a:normAutofit fontScale="77500" lnSpcReduction="20000"/>
          </a:bodyPr>
          <a:lstStyle/>
          <a:p>
            <a:pPr>
              <a:buClr>
                <a:srgbClr val="1D3555"/>
              </a:buClr>
            </a:pPr>
            <a:r>
              <a:rPr lang="en-US" sz="3900">
                <a:solidFill>
                  <a:srgbClr val="1D3555"/>
                </a:solidFill>
              </a:rPr>
              <a:t>Coverages can be added directly into the application, so this is not commonly used. </a:t>
            </a:r>
          </a:p>
          <a:p>
            <a:pPr>
              <a:buClr>
                <a:srgbClr val="1D3555"/>
              </a:buClr>
            </a:pPr>
            <a:r>
              <a:rPr lang="en-US" sz="3900">
                <a:solidFill>
                  <a:srgbClr val="1D3555"/>
                </a:solidFill>
              </a:rPr>
              <a:t>If you decide to import Coverage, the Month must be spelled out.</a:t>
            </a:r>
          </a:p>
          <a:p>
            <a:pPr>
              <a:buClr>
                <a:srgbClr val="1D3555"/>
              </a:buClr>
            </a:pPr>
            <a:r>
              <a:rPr lang="en-US" sz="3900">
                <a:solidFill>
                  <a:srgbClr val="1D3555"/>
                </a:solidFill>
              </a:rPr>
              <a:t>Coverage amount is the amount the employee pays (per IRS instructions).</a:t>
            </a:r>
          </a:p>
          <a:p>
            <a:pPr>
              <a:buClr>
                <a:srgbClr val="1D3555"/>
              </a:buClr>
            </a:pPr>
            <a:r>
              <a:rPr lang="en-US" sz="3900">
                <a:solidFill>
                  <a:srgbClr val="1D3555"/>
                </a:solidFill>
              </a:rPr>
              <a:t>These records must be a separate line for each month.  </a:t>
            </a:r>
          </a:p>
          <a:p>
            <a:pPr marL="457200" indent="-457200">
              <a:buFont typeface="Arial" panose="020B0604020202020204" pitchFamily="34" charset="0"/>
              <a:buChar char="•"/>
            </a:pPr>
            <a:endParaRPr lang="en-US" sz="2800">
              <a:solidFill>
                <a:schemeClr val="accent1"/>
              </a:solidFill>
            </a:endParaRPr>
          </a:p>
        </p:txBody>
      </p:sp>
      <p:pic>
        <p:nvPicPr>
          <p:cNvPr id="5" name="Picture 4">
            <a:extLst>
              <a:ext uri="{FF2B5EF4-FFF2-40B4-BE49-F238E27FC236}">
                <a16:creationId xmlns:a16="http://schemas.microsoft.com/office/drawing/2014/main" id="{FEEF6606-3733-41C6-919C-AC2C9A7FD7CC}"/>
              </a:ext>
            </a:extLst>
          </p:cNvPr>
          <p:cNvPicPr>
            <a:picLocks noChangeAspect="1"/>
          </p:cNvPicPr>
          <p:nvPr/>
        </p:nvPicPr>
        <p:blipFill>
          <a:blip r:embed="rId3"/>
          <a:stretch>
            <a:fillRect/>
          </a:stretch>
        </p:blipFill>
        <p:spPr>
          <a:xfrm>
            <a:off x="6595093" y="2985243"/>
            <a:ext cx="3653128" cy="2925700"/>
          </a:xfrm>
          <a:prstGeom prst="rect">
            <a:avLst/>
          </a:prstGeom>
        </p:spPr>
      </p:pic>
      <p:pic>
        <p:nvPicPr>
          <p:cNvPr id="7" name="Picture 6" descr="Text&#10;&#10;Description automatically generated">
            <a:extLst>
              <a:ext uri="{FF2B5EF4-FFF2-40B4-BE49-F238E27FC236}">
                <a16:creationId xmlns:a16="http://schemas.microsoft.com/office/drawing/2014/main" id="{0D5640EC-5CA0-4B64-AA79-879A42C9C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466" y="1243184"/>
            <a:ext cx="3160102" cy="1325204"/>
          </a:xfrm>
          <a:prstGeom prst="rect">
            <a:avLst/>
          </a:prstGeom>
        </p:spPr>
      </p:pic>
    </p:spTree>
    <p:extLst>
      <p:ext uri="{BB962C8B-B14F-4D97-AF65-F5344CB8AC3E}">
        <p14:creationId xmlns:p14="http://schemas.microsoft.com/office/powerpoint/2010/main" val="1353544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4B4B4B"/>
                </a:solidFill>
                <a:latin typeface="+mn-lt"/>
              </a:rPr>
              <a:t>Import or Generate</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601" y="1131217"/>
            <a:ext cx="6425682" cy="4896359"/>
          </a:xfrm>
        </p:spPr>
        <p:txBody>
          <a:bodyPr>
            <a:noAutofit/>
          </a:bodyPr>
          <a:lstStyle/>
          <a:p>
            <a:pPr>
              <a:buClr>
                <a:srgbClr val="1D3555"/>
              </a:buClr>
            </a:pPr>
            <a:r>
              <a:rPr lang="en-US" sz="2500" dirty="0">
                <a:solidFill>
                  <a:schemeClr val="tx2"/>
                </a:solidFill>
              </a:rPr>
              <a:t>Generate is only available to existing Cloud Payroll customers.  All others will use the Import process or manual entry.</a:t>
            </a:r>
          </a:p>
          <a:p>
            <a:pPr>
              <a:buClr>
                <a:srgbClr val="1D3555"/>
              </a:buClr>
            </a:pPr>
            <a:r>
              <a:rPr lang="en-US" sz="2500" dirty="0">
                <a:solidFill>
                  <a:schemeClr val="tx2"/>
                </a:solidFill>
              </a:rPr>
              <a:t>Employment Cutoff Date </a:t>
            </a:r>
            <a:r>
              <a:rPr lang="en-US" sz="2500" b="0" i="0" dirty="0">
                <a:solidFill>
                  <a:schemeClr val="tx2"/>
                </a:solidFill>
                <a:effectLst/>
              </a:rPr>
              <a:t>field is used to limit the employees included in the batch to only those that were employed AFTER the specified date. </a:t>
            </a:r>
          </a:p>
          <a:p>
            <a:pPr>
              <a:buClr>
                <a:srgbClr val="1D3555"/>
              </a:buClr>
            </a:pPr>
            <a:r>
              <a:rPr lang="en-US" sz="2500" b="0" i="0" dirty="0">
                <a:solidFill>
                  <a:schemeClr val="tx2"/>
                </a:solidFill>
                <a:effectLst/>
              </a:rPr>
              <a:t>For example, if you are processing ACA reports for 2024, you would enter 01/01/2024 in this field to filter out employees that left the organization earlier. </a:t>
            </a:r>
            <a:r>
              <a:rPr lang="en-US" sz="2500" dirty="0">
                <a:solidFill>
                  <a:schemeClr val="tx2"/>
                </a:solidFill>
              </a:rPr>
              <a:t>Can be left blank if you have included only the employees you want imported on the file.</a:t>
            </a:r>
          </a:p>
        </p:txBody>
      </p:sp>
      <p:pic>
        <p:nvPicPr>
          <p:cNvPr id="4" name="Picture 3" descr="Graphical user interface, application&#10;&#10;Description automatically generated">
            <a:extLst>
              <a:ext uri="{FF2B5EF4-FFF2-40B4-BE49-F238E27FC236}">
                <a16:creationId xmlns:a16="http://schemas.microsoft.com/office/drawing/2014/main" id="{5325DEC2-101F-4D18-95B5-B354B93A8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6729" y="3289853"/>
            <a:ext cx="2410893" cy="2393915"/>
          </a:xfrm>
          <a:prstGeom prst="rect">
            <a:avLst/>
          </a:prstGeom>
        </p:spPr>
      </p:pic>
      <p:pic>
        <p:nvPicPr>
          <p:cNvPr id="8" name="Picture 7">
            <a:extLst>
              <a:ext uri="{FF2B5EF4-FFF2-40B4-BE49-F238E27FC236}">
                <a16:creationId xmlns:a16="http://schemas.microsoft.com/office/drawing/2014/main" id="{64869101-D135-8898-7FD3-5B70D602E138}"/>
              </a:ext>
            </a:extLst>
          </p:cNvPr>
          <p:cNvPicPr>
            <a:picLocks noChangeAspect="1"/>
          </p:cNvPicPr>
          <p:nvPr/>
        </p:nvPicPr>
        <p:blipFill>
          <a:blip r:embed="rId4"/>
          <a:stretch>
            <a:fillRect/>
          </a:stretch>
        </p:blipFill>
        <p:spPr>
          <a:xfrm>
            <a:off x="6915859" y="1131216"/>
            <a:ext cx="2511446" cy="3480329"/>
          </a:xfrm>
          <a:prstGeom prst="rect">
            <a:avLst/>
          </a:prstGeom>
        </p:spPr>
      </p:pic>
      <p:sp>
        <p:nvSpPr>
          <p:cNvPr id="10" name="Rectangle: Rounded Corners 9">
            <a:extLst>
              <a:ext uri="{FF2B5EF4-FFF2-40B4-BE49-F238E27FC236}">
                <a16:creationId xmlns:a16="http://schemas.microsoft.com/office/drawing/2014/main" id="{A08C9F57-4967-3015-4BD3-8845A20FBEB7}"/>
              </a:ext>
            </a:extLst>
          </p:cNvPr>
          <p:cNvSpPr/>
          <p:nvPr/>
        </p:nvSpPr>
        <p:spPr>
          <a:xfrm>
            <a:off x="6915859" y="3191068"/>
            <a:ext cx="1544559" cy="14204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2" name="TextBox 11">
            <a:extLst>
              <a:ext uri="{FF2B5EF4-FFF2-40B4-BE49-F238E27FC236}">
                <a16:creationId xmlns:a16="http://schemas.microsoft.com/office/drawing/2014/main" id="{14EED02C-41FD-52D8-0A41-2DE32342F5F5}"/>
              </a:ext>
            </a:extLst>
          </p:cNvPr>
          <p:cNvSpPr txBox="1"/>
          <p:nvPr/>
        </p:nvSpPr>
        <p:spPr>
          <a:xfrm>
            <a:off x="6915859" y="3191067"/>
            <a:ext cx="1331496" cy="1345421"/>
          </a:xfrm>
          <a:prstGeom prst="rect">
            <a:avLst/>
          </a:prstGeom>
          <a:noFill/>
          <a:ln>
            <a:solidFill>
              <a:srgbClr val="00B050"/>
            </a:solidFill>
          </a:ln>
        </p:spPr>
        <p:txBody>
          <a:bodyPr wrap="square" rtlCol="0">
            <a:spAutoFit/>
          </a:bodyPr>
          <a:lstStyle/>
          <a:p>
            <a:endParaRPr lang="en-US" b="1" dirty="0"/>
          </a:p>
        </p:txBody>
      </p:sp>
      <p:sp>
        <p:nvSpPr>
          <p:cNvPr id="13" name="TextBox 12">
            <a:extLst>
              <a:ext uri="{FF2B5EF4-FFF2-40B4-BE49-F238E27FC236}">
                <a16:creationId xmlns:a16="http://schemas.microsoft.com/office/drawing/2014/main" id="{288167A9-EDC1-82CA-6AF5-FC234B7EB536}"/>
              </a:ext>
            </a:extLst>
          </p:cNvPr>
          <p:cNvSpPr txBox="1"/>
          <p:nvPr/>
        </p:nvSpPr>
        <p:spPr>
          <a:xfrm>
            <a:off x="7210015" y="4611545"/>
            <a:ext cx="2111538" cy="923330"/>
          </a:xfrm>
          <a:prstGeom prst="rect">
            <a:avLst/>
          </a:prstGeom>
          <a:noFill/>
        </p:spPr>
        <p:txBody>
          <a:bodyPr wrap="square" rtlCol="0">
            <a:spAutoFit/>
          </a:bodyPr>
          <a:lstStyle/>
          <a:p>
            <a:r>
              <a:rPr lang="en-US" dirty="0"/>
              <a:t>Cirrus Import step has fields in a more user-friendly order.</a:t>
            </a:r>
          </a:p>
        </p:txBody>
      </p:sp>
      <p:cxnSp>
        <p:nvCxnSpPr>
          <p:cNvPr id="15" name="Straight Arrow Connector 14">
            <a:extLst>
              <a:ext uri="{FF2B5EF4-FFF2-40B4-BE49-F238E27FC236}">
                <a16:creationId xmlns:a16="http://schemas.microsoft.com/office/drawing/2014/main" id="{57176E96-9F71-4BC3-2264-827F868AB47E}"/>
              </a:ext>
            </a:extLst>
          </p:cNvPr>
          <p:cNvCxnSpPr>
            <a:cxnSpLocks/>
          </p:cNvCxnSpPr>
          <p:nvPr/>
        </p:nvCxnSpPr>
        <p:spPr>
          <a:xfrm flipH="1" flipV="1">
            <a:off x="8247355" y="4350058"/>
            <a:ext cx="443884" cy="33654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962BA0A3-E510-F32A-9038-E7158E5D631D}"/>
              </a:ext>
            </a:extLst>
          </p:cNvPr>
          <p:cNvPicPr>
            <a:picLocks noChangeAspect="1"/>
          </p:cNvPicPr>
          <p:nvPr/>
        </p:nvPicPr>
        <p:blipFill>
          <a:blip r:embed="rId5"/>
          <a:stretch>
            <a:fillRect/>
          </a:stretch>
        </p:blipFill>
        <p:spPr>
          <a:xfrm>
            <a:off x="9456565" y="254941"/>
            <a:ext cx="2703834" cy="1751141"/>
          </a:xfrm>
          <a:prstGeom prst="rect">
            <a:avLst/>
          </a:prstGeom>
        </p:spPr>
      </p:pic>
    </p:spTree>
    <p:extLst>
      <p:ext uri="{BB962C8B-B14F-4D97-AF65-F5344CB8AC3E}">
        <p14:creationId xmlns:p14="http://schemas.microsoft.com/office/powerpoint/2010/main" val="318541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Resources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43184"/>
            <a:ext cx="10694278" cy="5513216"/>
          </a:xfrm>
        </p:spPr>
        <p:txBody>
          <a:bodyPr>
            <a:normAutofit/>
          </a:bodyPr>
          <a:lstStyle/>
          <a:p>
            <a:pPr>
              <a:buClr>
                <a:srgbClr val="1D3555"/>
              </a:buClr>
            </a:pPr>
            <a:r>
              <a:rPr lang="en-US" sz="2800" dirty="0">
                <a:solidFill>
                  <a:srgbClr val="1D3555"/>
                </a:solidFill>
              </a:rPr>
              <a:t>Springbrook Community – Affordable Care Act Playbook.</a:t>
            </a:r>
          </a:p>
          <a:p>
            <a:pPr marL="0" indent="0">
              <a:buClr>
                <a:srgbClr val="1D3555"/>
              </a:buClr>
              <a:buNone/>
            </a:pPr>
            <a:r>
              <a:rPr lang="en-US" sz="2800" dirty="0">
                <a:solidFill>
                  <a:schemeClr val="accent1"/>
                </a:solidFill>
                <a:hlinkClick r:id="rId3">
                  <a:extLst>
                    <a:ext uri="{A12FA001-AC4F-418D-AE19-62706E023703}">
                      <ahyp:hlinkClr xmlns:ahyp="http://schemas.microsoft.com/office/drawing/2018/hyperlinkcolor" val="tx"/>
                    </a:ext>
                  </a:extLst>
                </a:hlinkClick>
              </a:rPr>
              <a:t>https://enterprisehelp.springbrooksoftware.com/m/107867</a:t>
            </a:r>
            <a:endParaRPr lang="en-US" sz="2800" dirty="0">
              <a:solidFill>
                <a:schemeClr val="accent1"/>
              </a:solidFill>
            </a:endParaRPr>
          </a:p>
          <a:p>
            <a:pPr marL="0" indent="0">
              <a:buClr>
                <a:srgbClr val="1D3555"/>
              </a:buClr>
              <a:buNone/>
            </a:pPr>
            <a:r>
              <a:rPr lang="en-US" sz="2800" dirty="0">
                <a:solidFill>
                  <a:srgbClr val="1D3555"/>
                </a:solidFill>
              </a:rPr>
              <a:t>IRS.gov – 1095 instructions</a:t>
            </a:r>
          </a:p>
          <a:p>
            <a:pPr marL="0" indent="0">
              <a:buClr>
                <a:srgbClr val="1D3555"/>
              </a:buClr>
              <a:buNone/>
            </a:pPr>
            <a:r>
              <a:rPr lang="en-US" sz="2800" dirty="0">
                <a:solidFill>
                  <a:schemeClr val="accent1"/>
                </a:solidFill>
                <a:hlinkClick r:id="rId4">
                  <a:extLst>
                    <a:ext uri="{A12FA001-AC4F-418D-AE19-62706E023703}">
                      <ahyp:hlinkClr xmlns:ahyp="http://schemas.microsoft.com/office/drawing/2018/hyperlinkcolor" val="tx"/>
                    </a:ext>
                  </a:extLst>
                </a:hlinkClick>
              </a:rPr>
              <a:t>https://www.irs.gov/pub/irs-dft/i109495c--dft.pdf</a:t>
            </a:r>
            <a:r>
              <a:rPr lang="en-US" sz="2800" dirty="0">
                <a:solidFill>
                  <a:schemeClr val="accent1"/>
                </a:solidFill>
              </a:rPr>
              <a:t>  </a:t>
            </a:r>
          </a:p>
          <a:p>
            <a:pPr>
              <a:buClr>
                <a:srgbClr val="1D3555"/>
              </a:buClr>
            </a:pPr>
            <a:r>
              <a:rPr lang="en-US" sz="2800" dirty="0">
                <a:solidFill>
                  <a:srgbClr val="1D3555"/>
                </a:solidFill>
              </a:rPr>
              <a:t>Affordable Care Act Information Returns (AIR) Program page</a:t>
            </a:r>
          </a:p>
          <a:p>
            <a:pPr marL="0" indent="0">
              <a:buClr>
                <a:srgbClr val="1D3555"/>
              </a:buClr>
              <a:buNone/>
            </a:pPr>
            <a:r>
              <a:rPr lang="en-US" sz="2800" dirty="0">
                <a:solidFill>
                  <a:schemeClr val="accent1"/>
                </a:solidFill>
                <a:hlinkClick r:id="rId5">
                  <a:extLst>
                    <a:ext uri="{A12FA001-AC4F-418D-AE19-62706E023703}">
                      <ahyp:hlinkClr xmlns:ahyp="http://schemas.microsoft.com/office/drawing/2018/hyperlinkcolor" val="tx"/>
                    </a:ext>
                  </a:extLst>
                </a:hlinkClick>
              </a:rPr>
              <a:t>https://www.irs.gov/e-file-providers/air/affordable-care-act-information-return-air-program</a:t>
            </a:r>
            <a:r>
              <a:rPr lang="en-US" sz="2800" dirty="0">
                <a:solidFill>
                  <a:schemeClr val="accent1"/>
                </a:solidFill>
              </a:rPr>
              <a:t> </a:t>
            </a:r>
          </a:p>
        </p:txBody>
      </p:sp>
    </p:spTree>
    <p:extLst>
      <p:ext uri="{BB962C8B-B14F-4D97-AF65-F5344CB8AC3E}">
        <p14:creationId xmlns:p14="http://schemas.microsoft.com/office/powerpoint/2010/main" val="3323708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7B114-529D-43D7-BBD6-CEC0AD8BCD39}"/>
              </a:ext>
            </a:extLst>
          </p:cNvPr>
          <p:cNvSpPr>
            <a:spLocks noGrp="1"/>
          </p:cNvSpPr>
          <p:nvPr>
            <p:ph type="title"/>
          </p:nvPr>
        </p:nvSpPr>
        <p:spPr/>
        <p:txBody>
          <a:bodyPr/>
          <a:lstStyle/>
          <a:p>
            <a:r>
              <a:rPr lang="en-US" sz="4400">
                <a:latin typeface="+mn-lt"/>
              </a:rPr>
              <a:t>Edit Employees</a:t>
            </a:r>
          </a:p>
        </p:txBody>
      </p:sp>
      <p:sp>
        <p:nvSpPr>
          <p:cNvPr id="3" name="Content Placeholder 2">
            <a:extLst>
              <a:ext uri="{FF2B5EF4-FFF2-40B4-BE49-F238E27FC236}">
                <a16:creationId xmlns:a16="http://schemas.microsoft.com/office/drawing/2014/main" id="{5D4CE8E5-AE87-4781-91EC-008008048E94}"/>
              </a:ext>
            </a:extLst>
          </p:cNvPr>
          <p:cNvSpPr>
            <a:spLocks noGrp="1"/>
          </p:cNvSpPr>
          <p:nvPr>
            <p:ph idx="1"/>
          </p:nvPr>
        </p:nvSpPr>
        <p:spPr>
          <a:xfrm>
            <a:off x="328442" y="1067657"/>
            <a:ext cx="11522076" cy="1895202"/>
          </a:xfrm>
        </p:spPr>
        <p:txBody>
          <a:bodyPr/>
          <a:lstStyle/>
          <a:p>
            <a:pPr>
              <a:buClr>
                <a:schemeClr val="tx2"/>
              </a:buClr>
            </a:pPr>
            <a:r>
              <a:rPr lang="en-US" sz="2600" dirty="0">
                <a:solidFill>
                  <a:schemeClr val="tx2"/>
                </a:solidFill>
              </a:rPr>
              <a:t>This window contains all the employee reporting information. </a:t>
            </a:r>
          </a:p>
          <a:p>
            <a:pPr>
              <a:buClr>
                <a:schemeClr val="tx2"/>
              </a:buClr>
            </a:pPr>
            <a:r>
              <a:rPr lang="en-US" sz="2600" dirty="0">
                <a:solidFill>
                  <a:schemeClr val="tx2"/>
                </a:solidFill>
              </a:rPr>
              <a:t>In Enterprise, the + in the left margin will open each employee monthly information. Clicking it again will close the employee information.</a:t>
            </a:r>
          </a:p>
          <a:p>
            <a:pPr>
              <a:buClr>
                <a:schemeClr val="tx2"/>
              </a:buClr>
            </a:pPr>
            <a:r>
              <a:rPr lang="en-US" sz="2600" dirty="0">
                <a:solidFill>
                  <a:schemeClr val="tx2"/>
                </a:solidFill>
              </a:rPr>
              <a:t>In Cirrus, select the employee and click the Edit to view information.</a:t>
            </a:r>
          </a:p>
        </p:txBody>
      </p:sp>
      <p:sp>
        <p:nvSpPr>
          <p:cNvPr id="5" name="Slide Number Placeholder 4">
            <a:extLst>
              <a:ext uri="{FF2B5EF4-FFF2-40B4-BE49-F238E27FC236}">
                <a16:creationId xmlns:a16="http://schemas.microsoft.com/office/drawing/2014/main" id="{B0BAD06D-2E53-4A14-999A-29C729DEF984}"/>
              </a:ext>
            </a:extLst>
          </p:cNvPr>
          <p:cNvSpPr>
            <a:spLocks noGrp="1"/>
          </p:cNvSpPr>
          <p:nvPr>
            <p:ph type="sldNum" sz="quarter" idx="12"/>
          </p:nvPr>
        </p:nvSpPr>
        <p:spPr/>
        <p:txBody>
          <a:bodyPr/>
          <a:lstStyle/>
          <a:p>
            <a:fld id="{6FE306A7-A228-4E07-8D4E-C1DA2C3F3993}" type="slidenum">
              <a:rPr lang="en-US" smtClean="0"/>
              <a:pPr/>
              <a:t>30</a:t>
            </a:fld>
            <a:endParaRPr lang="en-US"/>
          </a:p>
        </p:txBody>
      </p:sp>
      <p:pic>
        <p:nvPicPr>
          <p:cNvPr id="6" name="Picture 5">
            <a:extLst>
              <a:ext uri="{FF2B5EF4-FFF2-40B4-BE49-F238E27FC236}">
                <a16:creationId xmlns:a16="http://schemas.microsoft.com/office/drawing/2014/main" id="{3E406753-D165-B54F-1525-AD5F7461D70C}"/>
              </a:ext>
            </a:extLst>
          </p:cNvPr>
          <p:cNvPicPr>
            <a:picLocks noChangeAspect="1"/>
          </p:cNvPicPr>
          <p:nvPr/>
        </p:nvPicPr>
        <p:blipFill>
          <a:blip r:embed="rId2"/>
          <a:stretch>
            <a:fillRect/>
          </a:stretch>
        </p:blipFill>
        <p:spPr>
          <a:xfrm>
            <a:off x="576600" y="2900980"/>
            <a:ext cx="10883992" cy="832263"/>
          </a:xfrm>
          <a:prstGeom prst="rect">
            <a:avLst/>
          </a:prstGeom>
        </p:spPr>
      </p:pic>
      <p:pic>
        <p:nvPicPr>
          <p:cNvPr id="9" name="Picture 8">
            <a:extLst>
              <a:ext uri="{FF2B5EF4-FFF2-40B4-BE49-F238E27FC236}">
                <a16:creationId xmlns:a16="http://schemas.microsoft.com/office/drawing/2014/main" id="{FE70921D-87E9-E891-AF2D-99A815B0DEE9}"/>
              </a:ext>
            </a:extLst>
          </p:cNvPr>
          <p:cNvPicPr>
            <a:picLocks noChangeAspect="1"/>
          </p:cNvPicPr>
          <p:nvPr/>
        </p:nvPicPr>
        <p:blipFill>
          <a:blip r:embed="rId3"/>
          <a:stretch>
            <a:fillRect/>
          </a:stretch>
        </p:blipFill>
        <p:spPr>
          <a:xfrm>
            <a:off x="1005712" y="3999165"/>
            <a:ext cx="9659177" cy="1959135"/>
          </a:xfrm>
          <a:prstGeom prst="rect">
            <a:avLst/>
          </a:prstGeom>
        </p:spPr>
      </p:pic>
      <p:cxnSp>
        <p:nvCxnSpPr>
          <p:cNvPr id="11" name="Straight Arrow Connector 10">
            <a:extLst>
              <a:ext uri="{FF2B5EF4-FFF2-40B4-BE49-F238E27FC236}">
                <a16:creationId xmlns:a16="http://schemas.microsoft.com/office/drawing/2014/main" id="{2D70BD02-E0B1-2A64-5861-CFA2E455AD1B}"/>
              </a:ext>
            </a:extLst>
          </p:cNvPr>
          <p:cNvCxnSpPr>
            <a:cxnSpLocks/>
          </p:cNvCxnSpPr>
          <p:nvPr/>
        </p:nvCxnSpPr>
        <p:spPr>
          <a:xfrm>
            <a:off x="408373" y="4634144"/>
            <a:ext cx="701336" cy="40837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FF370009-EA0E-AA77-A268-0DFAA60126D1}"/>
              </a:ext>
            </a:extLst>
          </p:cNvPr>
          <p:cNvCxnSpPr>
            <a:cxnSpLocks/>
          </p:cNvCxnSpPr>
          <p:nvPr/>
        </p:nvCxnSpPr>
        <p:spPr>
          <a:xfrm>
            <a:off x="248575" y="3045041"/>
            <a:ext cx="482833" cy="3834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a:extLst>
              <a:ext uri="{FF2B5EF4-FFF2-40B4-BE49-F238E27FC236}">
                <a16:creationId xmlns:a16="http://schemas.microsoft.com/office/drawing/2014/main" id="{1AC26A5A-32B2-D277-D9CA-4B17FD20DBDA}"/>
              </a:ext>
            </a:extLst>
          </p:cNvPr>
          <p:cNvCxnSpPr>
            <a:cxnSpLocks/>
          </p:cNvCxnSpPr>
          <p:nvPr/>
        </p:nvCxnSpPr>
        <p:spPr>
          <a:xfrm>
            <a:off x="211105" y="3076649"/>
            <a:ext cx="520303" cy="52118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12145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Edit Employer window</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602" y="1242091"/>
            <a:ext cx="9035141" cy="4647721"/>
          </a:xfrm>
        </p:spPr>
        <p:txBody>
          <a:bodyPr>
            <a:normAutofit/>
          </a:bodyPr>
          <a:lstStyle/>
          <a:p>
            <a:pPr>
              <a:buClr>
                <a:srgbClr val="1D3555"/>
              </a:buClr>
            </a:pPr>
            <a:r>
              <a:rPr lang="en-US" sz="3100" dirty="0">
                <a:solidFill>
                  <a:schemeClr val="tx2"/>
                </a:solidFill>
              </a:rPr>
              <a:t>Information on the Edit Employer window is only used for Electronic filing. </a:t>
            </a:r>
          </a:p>
          <a:p>
            <a:pPr>
              <a:buClr>
                <a:srgbClr val="1D3555"/>
              </a:buClr>
            </a:pPr>
            <a:r>
              <a:rPr lang="en-US" sz="3000" dirty="0">
                <a:solidFill>
                  <a:srgbClr val="1D3555"/>
                </a:solidFill>
              </a:rPr>
              <a:t>If filing on paper (less than 10 forms), you can add the Contact info and save without additional information.</a:t>
            </a:r>
          </a:p>
          <a:p>
            <a:pPr>
              <a:buClr>
                <a:srgbClr val="1D3555"/>
              </a:buClr>
            </a:pPr>
            <a:r>
              <a:rPr lang="en-US" sz="3000" dirty="0">
                <a:solidFill>
                  <a:srgbClr val="1D3555"/>
                </a:solidFill>
              </a:rPr>
              <a:t>This Edit Employer window will be discussed in the ACA Webinar on December 10th, 2024. You can register for this on our website </a:t>
            </a:r>
            <a:r>
              <a:rPr lang="en-US" sz="2400" dirty="0">
                <a:hlinkClick r:id="rId3"/>
              </a:rPr>
              <a:t>https://springbrooksoftware.com/springbrook-training/</a:t>
            </a:r>
            <a:endParaRPr lang="en-US" sz="3000" dirty="0">
              <a:solidFill>
                <a:srgbClr val="1D3555"/>
              </a:solidFill>
            </a:endParaRPr>
          </a:p>
          <a:p>
            <a:pPr marL="457200" indent="-457200">
              <a:lnSpc>
                <a:spcPct val="100000"/>
              </a:lnSpc>
              <a:spcAft>
                <a:spcPts val="1200"/>
              </a:spcAft>
            </a:pPr>
            <a:endParaRPr lang="en-US" sz="2800" dirty="0">
              <a:solidFill>
                <a:schemeClr val="accent1"/>
              </a:solidFill>
            </a:endParaRPr>
          </a:p>
        </p:txBody>
      </p:sp>
    </p:spTree>
    <p:extLst>
      <p:ext uri="{BB962C8B-B14F-4D97-AF65-F5344CB8AC3E}">
        <p14:creationId xmlns:p14="http://schemas.microsoft.com/office/powerpoint/2010/main" val="175375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FORMS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06208"/>
            <a:ext cx="9590312" cy="4909823"/>
          </a:xfrm>
        </p:spPr>
        <p:txBody>
          <a:bodyPr>
            <a:normAutofit/>
          </a:bodyPr>
          <a:lstStyle/>
          <a:p>
            <a:pPr>
              <a:buClr>
                <a:srgbClr val="1D3555"/>
              </a:buClr>
            </a:pPr>
            <a:r>
              <a:rPr lang="en-US" sz="3000" dirty="0">
                <a:solidFill>
                  <a:srgbClr val="1D3555"/>
                </a:solidFill>
              </a:rPr>
              <a:t>Forms print in the order selected during the Import or Generate process.  </a:t>
            </a:r>
          </a:p>
          <a:p>
            <a:pPr>
              <a:buClr>
                <a:srgbClr val="1D3555"/>
              </a:buClr>
            </a:pPr>
            <a:r>
              <a:rPr lang="en-US" sz="3100" dirty="0">
                <a:solidFill>
                  <a:schemeClr val="tx2"/>
                </a:solidFill>
              </a:rPr>
              <a:t>The forms print landscape on two double-sided pages.</a:t>
            </a:r>
          </a:p>
          <a:p>
            <a:pPr>
              <a:buClr>
                <a:srgbClr val="1D3555"/>
              </a:buClr>
            </a:pPr>
            <a:r>
              <a:rPr lang="en-US" sz="3000" dirty="0">
                <a:solidFill>
                  <a:srgbClr val="1D3555"/>
                </a:solidFill>
              </a:rPr>
              <a:t>NOTE FOR EXISTING CLOUD PAYROLL CLIENTS ON FORMS: If you still have open Affordable Care Act batches from a prior year the forms may not print properly for those batches.  Current batch information only will print properly.</a:t>
            </a:r>
          </a:p>
          <a:p>
            <a:pPr marL="457200" indent="-457200">
              <a:lnSpc>
                <a:spcPct val="100000"/>
              </a:lnSpc>
              <a:spcAft>
                <a:spcPts val="1200"/>
              </a:spcAft>
            </a:pPr>
            <a:endParaRPr lang="en-US" sz="2800" dirty="0">
              <a:solidFill>
                <a:schemeClr val="accent1"/>
              </a:solidFill>
            </a:endParaRPr>
          </a:p>
        </p:txBody>
      </p:sp>
    </p:spTree>
    <p:extLst>
      <p:ext uri="{BB962C8B-B14F-4D97-AF65-F5344CB8AC3E}">
        <p14:creationId xmlns:p14="http://schemas.microsoft.com/office/powerpoint/2010/main" val="127823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latin typeface="+mn-lt"/>
              </a:rPr>
              <a:t>Electronic Reporting</a:t>
            </a:r>
            <a:endParaRPr lang="en-US" sz="4400">
              <a:solidFill>
                <a:srgbClr val="728F2A"/>
              </a:solidFill>
              <a:latin typeface="+mn-lt"/>
            </a:endParaRP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603" y="1029810"/>
            <a:ext cx="6483655" cy="4811697"/>
          </a:xfrm>
        </p:spPr>
        <p:txBody>
          <a:bodyPr>
            <a:noAutofit/>
          </a:bodyPr>
          <a:lstStyle/>
          <a:p>
            <a:pPr>
              <a:buClr>
                <a:srgbClr val="1D3555"/>
              </a:buClr>
            </a:pPr>
            <a:r>
              <a:rPr lang="en-US" sz="2800" dirty="0">
                <a:solidFill>
                  <a:srgbClr val="1D3555"/>
                </a:solidFill>
              </a:rPr>
              <a:t>Cannot electronically file until January 2025.</a:t>
            </a:r>
          </a:p>
          <a:p>
            <a:pPr>
              <a:buClr>
                <a:srgbClr val="1D3555"/>
              </a:buClr>
            </a:pPr>
            <a:r>
              <a:rPr lang="en-US" sz="2800" dirty="0">
                <a:solidFill>
                  <a:srgbClr val="1D3555"/>
                </a:solidFill>
              </a:rPr>
              <a:t>If you have not previously filed electronically, or you are new to taking over this process, you need to get a TCC number from the IRS and test the TCC number.</a:t>
            </a:r>
          </a:p>
          <a:p>
            <a:pPr marL="914400" lvl="1" indent="-457200">
              <a:buClr>
                <a:srgbClr val="1D3555"/>
              </a:buClr>
            </a:pPr>
            <a:r>
              <a:rPr lang="en-US" sz="2800" dirty="0">
                <a:solidFill>
                  <a:srgbClr val="1D3555"/>
                </a:solidFill>
              </a:rPr>
              <a:t>Instructions in the </a:t>
            </a:r>
            <a:r>
              <a:rPr lang="en-US" sz="2800" dirty="0">
                <a:solidFill>
                  <a:srgbClr val="1D3555"/>
                </a:solidFill>
                <a:hlinkClick r:id="rId3"/>
              </a:rPr>
              <a:t>Playbook</a:t>
            </a:r>
            <a:r>
              <a:rPr lang="en-US" sz="2800" dirty="0">
                <a:solidFill>
                  <a:srgbClr val="1D3555"/>
                </a:solidFill>
              </a:rPr>
              <a:t>.</a:t>
            </a:r>
          </a:p>
          <a:p>
            <a:pPr marL="457200" lvl="1" indent="0">
              <a:buClr>
                <a:srgbClr val="1D3555"/>
              </a:buClr>
              <a:buNone/>
            </a:pPr>
            <a:r>
              <a:rPr lang="en-US" sz="1400" dirty="0">
                <a:hlinkClick r:id="rId3"/>
              </a:rPr>
              <a:t>https://enterprisehelp.springbrooksoftware.com/a/1365167-affordable-care-act-tcc-testing-process</a:t>
            </a:r>
            <a:endParaRPr lang="en-US" sz="1400" dirty="0">
              <a:solidFill>
                <a:srgbClr val="1D3555"/>
              </a:solidFill>
            </a:endParaRPr>
          </a:p>
          <a:p>
            <a:pPr marL="914400" lvl="1" indent="-457200">
              <a:buClr>
                <a:srgbClr val="1D3555"/>
              </a:buClr>
            </a:pPr>
            <a:r>
              <a:rPr lang="en-US" sz="2800" dirty="0">
                <a:solidFill>
                  <a:srgbClr val="1D3555"/>
                </a:solidFill>
              </a:rPr>
              <a:t>TCC test files can be imported now if needed, these test files are provided in the Playbook on Community.</a:t>
            </a:r>
          </a:p>
          <a:p>
            <a:pPr marL="457200" indent="-457200">
              <a:lnSpc>
                <a:spcPct val="100000"/>
              </a:lnSpc>
              <a:spcAft>
                <a:spcPts val="1200"/>
              </a:spcAft>
            </a:pPr>
            <a:endParaRPr lang="en-US" sz="2300" dirty="0">
              <a:solidFill>
                <a:schemeClr val="accent1"/>
              </a:solidFill>
            </a:endParaRPr>
          </a:p>
        </p:txBody>
      </p:sp>
      <p:pic>
        <p:nvPicPr>
          <p:cNvPr id="7" name="Picture 6">
            <a:extLst>
              <a:ext uri="{FF2B5EF4-FFF2-40B4-BE49-F238E27FC236}">
                <a16:creationId xmlns:a16="http://schemas.microsoft.com/office/drawing/2014/main" id="{FB63DA17-EEA9-0E96-41D5-30E2D36340A9}"/>
              </a:ext>
            </a:extLst>
          </p:cNvPr>
          <p:cNvPicPr>
            <a:picLocks noChangeAspect="1"/>
          </p:cNvPicPr>
          <p:nvPr/>
        </p:nvPicPr>
        <p:blipFill>
          <a:blip r:embed="rId4"/>
          <a:stretch>
            <a:fillRect/>
          </a:stretch>
        </p:blipFill>
        <p:spPr>
          <a:xfrm>
            <a:off x="7480999" y="1463450"/>
            <a:ext cx="4592712" cy="3213994"/>
          </a:xfrm>
          <a:prstGeom prst="rect">
            <a:avLst/>
          </a:prstGeom>
        </p:spPr>
      </p:pic>
      <p:cxnSp>
        <p:nvCxnSpPr>
          <p:cNvPr id="9" name="Straight Arrow Connector 8">
            <a:extLst>
              <a:ext uri="{FF2B5EF4-FFF2-40B4-BE49-F238E27FC236}">
                <a16:creationId xmlns:a16="http://schemas.microsoft.com/office/drawing/2014/main" id="{ED6B847E-292F-2DDA-CAAD-55A3C8D2E54B}"/>
              </a:ext>
            </a:extLst>
          </p:cNvPr>
          <p:cNvCxnSpPr>
            <a:cxnSpLocks/>
          </p:cNvCxnSpPr>
          <p:nvPr/>
        </p:nvCxnSpPr>
        <p:spPr>
          <a:xfrm flipV="1">
            <a:off x="6809173" y="4013347"/>
            <a:ext cx="763479" cy="13073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E0948569-CF44-4845-618E-1EBC6D31D82B}"/>
              </a:ext>
            </a:extLst>
          </p:cNvPr>
          <p:cNvCxnSpPr>
            <a:cxnSpLocks/>
          </p:cNvCxnSpPr>
          <p:nvPr/>
        </p:nvCxnSpPr>
        <p:spPr>
          <a:xfrm flipV="1">
            <a:off x="6747029" y="4460304"/>
            <a:ext cx="825623" cy="93424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10063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179778"/>
            <a:ext cx="10972800" cy="856577"/>
          </a:xfrm>
        </p:spPr>
        <p:txBody>
          <a:bodyPr/>
          <a:lstStyle/>
          <a:p>
            <a:r>
              <a:rPr lang="en-US" sz="3800" dirty="0">
                <a:solidFill>
                  <a:srgbClr val="4B4B4B"/>
                </a:solidFill>
                <a:latin typeface="+mn-lt"/>
              </a:rPr>
              <a:t>Go to </a:t>
            </a:r>
            <a:r>
              <a:rPr lang="en-US" sz="3800" dirty="0">
                <a:solidFill>
                  <a:srgbClr val="4B4B4B"/>
                </a:solidFill>
                <a:latin typeface="+mn-lt"/>
                <a:hlinkClick r:id="rId3"/>
              </a:rPr>
              <a:t>AIR</a:t>
            </a:r>
            <a:r>
              <a:rPr lang="en-US" sz="3800" dirty="0">
                <a:solidFill>
                  <a:srgbClr val="4B4B4B"/>
                </a:solidFill>
                <a:latin typeface="+mn-lt"/>
              </a:rPr>
              <a:t> and scroll down</a:t>
            </a:r>
            <a:br>
              <a:rPr lang="en-US" sz="3800" dirty="0">
                <a:solidFill>
                  <a:srgbClr val="4B4B4B"/>
                </a:solidFill>
                <a:latin typeface="+mn-lt"/>
              </a:rPr>
            </a:br>
            <a:r>
              <a:rPr lang="en-US" sz="3800" dirty="0">
                <a:solidFill>
                  <a:srgbClr val="4B4B4B"/>
                </a:solidFill>
                <a:latin typeface="+mn-lt"/>
              </a:rPr>
              <a:t>to the Apply button if you do</a:t>
            </a:r>
            <a:br>
              <a:rPr lang="en-US" sz="3800" dirty="0">
                <a:solidFill>
                  <a:srgbClr val="4B4B4B"/>
                </a:solidFill>
                <a:latin typeface="+mn-lt"/>
              </a:rPr>
            </a:br>
            <a:r>
              <a:rPr lang="en-US" sz="3800" dirty="0">
                <a:solidFill>
                  <a:srgbClr val="4B4B4B"/>
                </a:solidFill>
                <a:latin typeface="+mn-lt"/>
              </a:rPr>
              <a:t>not already have a TCC.</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579122" y="1771651"/>
            <a:ext cx="10694278" cy="4297680"/>
          </a:xfrm>
        </p:spPr>
        <p:txBody>
          <a:bodyPr>
            <a:normAutofit lnSpcReduction="10000"/>
          </a:bodyPr>
          <a:lstStyle/>
          <a:p>
            <a:pPr marL="571500" indent="-571500">
              <a:buClr>
                <a:srgbClr val="1D3555"/>
              </a:buClr>
            </a:pPr>
            <a:r>
              <a:rPr lang="en-US" sz="2800" dirty="0">
                <a:solidFill>
                  <a:srgbClr val="1D3555"/>
                </a:solidFill>
              </a:rPr>
              <a:t>Test files can be imported to a separate batch in Springbrook but must contain test information.  You cannot test your TCC number using your live file/real information. Use the test info we provide in the Playbook.</a:t>
            </a:r>
          </a:p>
          <a:p>
            <a:pPr marL="571500" indent="-571500">
              <a:buClr>
                <a:srgbClr val="1D3555"/>
              </a:buClr>
            </a:pPr>
            <a:r>
              <a:rPr lang="en-US" sz="2800" dirty="0">
                <a:solidFill>
                  <a:srgbClr val="1D3555"/>
                </a:solidFill>
              </a:rPr>
              <a:t>ACA TCC is different to 1099 TCC.</a:t>
            </a:r>
          </a:p>
          <a:p>
            <a:pPr marL="571500" indent="-571500">
              <a:buClr>
                <a:srgbClr val="1D3555"/>
              </a:buClr>
            </a:pPr>
            <a:r>
              <a:rPr lang="en-US" sz="2800" dirty="0">
                <a:solidFill>
                  <a:srgbClr val="1D3555"/>
                </a:solidFill>
              </a:rPr>
              <a:t>Refer to the testing instructions in the </a:t>
            </a:r>
            <a:r>
              <a:rPr lang="en-US" sz="2800" dirty="0">
                <a:solidFill>
                  <a:srgbClr val="1D3555"/>
                </a:solidFill>
                <a:hlinkClick r:id="rId4"/>
              </a:rPr>
              <a:t>Affordable Care Act Playbook </a:t>
            </a:r>
            <a:r>
              <a:rPr lang="en-US" sz="2800" dirty="0">
                <a:solidFill>
                  <a:srgbClr val="1D3555"/>
                </a:solidFill>
              </a:rPr>
              <a:t>for information. </a:t>
            </a:r>
            <a:r>
              <a:rPr lang="en-US" sz="2000" dirty="0">
                <a:hlinkClick r:id="rId4"/>
              </a:rPr>
              <a:t>https://enterprisehelp.springbrooksoftware.com/a/1365167-affordable-care-act-tcc-testing-process</a:t>
            </a:r>
            <a:endParaRPr lang="en-US" sz="2000" dirty="0"/>
          </a:p>
          <a:p>
            <a:pPr marL="571500" indent="-571500">
              <a:buClr>
                <a:srgbClr val="1D3555"/>
              </a:buClr>
            </a:pPr>
            <a:r>
              <a:rPr lang="en-US" sz="2800" dirty="0">
                <a:solidFill>
                  <a:srgbClr val="1D3555"/>
                </a:solidFill>
              </a:rPr>
              <a:t>For new TCC users/</a:t>
            </a:r>
            <a:r>
              <a:rPr lang="en-US" sz="2800">
                <a:solidFill>
                  <a:srgbClr val="1D3555"/>
                </a:solidFill>
              </a:rPr>
              <a:t>new filers: </a:t>
            </a:r>
            <a:r>
              <a:rPr lang="en-US" sz="2800" dirty="0">
                <a:solidFill>
                  <a:srgbClr val="1D3555"/>
                </a:solidFill>
              </a:rPr>
              <a:t>It can take a couple weeks to get a TCC, test it, and have it moved from test to production status.  This must happen before you file your live file.</a:t>
            </a:r>
          </a:p>
        </p:txBody>
      </p:sp>
      <p:pic>
        <p:nvPicPr>
          <p:cNvPr id="4" name="Picture 3">
            <a:extLst>
              <a:ext uri="{FF2B5EF4-FFF2-40B4-BE49-F238E27FC236}">
                <a16:creationId xmlns:a16="http://schemas.microsoft.com/office/drawing/2014/main" id="{9789B520-B64A-3A95-9B07-0CF6217F465E}"/>
              </a:ext>
            </a:extLst>
          </p:cNvPr>
          <p:cNvPicPr>
            <a:picLocks noChangeAspect="1"/>
          </p:cNvPicPr>
          <p:nvPr/>
        </p:nvPicPr>
        <p:blipFill>
          <a:blip r:embed="rId5"/>
          <a:stretch>
            <a:fillRect/>
          </a:stretch>
        </p:blipFill>
        <p:spPr>
          <a:xfrm>
            <a:off x="6701479" y="389299"/>
            <a:ext cx="5490521" cy="1061450"/>
          </a:xfrm>
          <a:prstGeom prst="rect">
            <a:avLst/>
          </a:prstGeom>
        </p:spPr>
      </p:pic>
    </p:spTree>
    <p:extLst>
      <p:ext uri="{BB962C8B-B14F-4D97-AF65-F5344CB8AC3E}">
        <p14:creationId xmlns:p14="http://schemas.microsoft.com/office/powerpoint/2010/main" val="2879565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4B23D2-605C-42D8-A928-E5539E0CE734}"/>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1549807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51AE7B-97B8-8A44-809E-FB11D3D41C50}"/>
              </a:ext>
            </a:extLst>
          </p:cNvPr>
          <p:cNvSpPr>
            <a:spLocks noGrp="1"/>
          </p:cNvSpPr>
          <p:nvPr>
            <p:ph type="body" sz="quarter" idx="10"/>
          </p:nvPr>
        </p:nvSpPr>
        <p:spPr>
          <a:xfrm>
            <a:off x="380481" y="4298218"/>
            <a:ext cx="9469323" cy="1117062"/>
          </a:xfrm>
        </p:spPr>
        <p:txBody>
          <a:bodyPr>
            <a:normAutofit/>
          </a:bodyPr>
          <a:lstStyle/>
          <a:p>
            <a:r>
              <a:rPr lang="en-US"/>
              <a:t>Thank you!</a:t>
            </a:r>
          </a:p>
        </p:txBody>
      </p:sp>
      <p:sp>
        <p:nvSpPr>
          <p:cNvPr id="36" name="Rectangle 35">
            <a:extLst>
              <a:ext uri="{FF2B5EF4-FFF2-40B4-BE49-F238E27FC236}">
                <a16:creationId xmlns:a16="http://schemas.microsoft.com/office/drawing/2014/main" id="{CDAA6E10-46D6-5741-8075-9A1B3E0687FB}"/>
              </a:ext>
            </a:extLst>
          </p:cNvPr>
          <p:cNvSpPr/>
          <p:nvPr/>
        </p:nvSpPr>
        <p:spPr>
          <a:xfrm>
            <a:off x="14795317" y="1760958"/>
            <a:ext cx="573437" cy="576072"/>
          </a:xfrm>
          <a:prstGeom prst="rect">
            <a:avLst/>
          </a:prstGeom>
          <a:solidFill>
            <a:srgbClr val="440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9D57440-EC8F-8F43-98E0-FDCCCC712865}"/>
              </a:ext>
            </a:extLst>
          </p:cNvPr>
          <p:cNvSpPr/>
          <p:nvPr/>
        </p:nvSpPr>
        <p:spPr>
          <a:xfrm>
            <a:off x="13907067" y="1776174"/>
            <a:ext cx="573437" cy="576072"/>
          </a:xfrm>
          <a:prstGeom prst="rect">
            <a:avLst/>
          </a:prstGeom>
          <a:solidFill>
            <a:srgbClr val="2B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CD205E0-31A0-8143-8104-9C24591BCE63}"/>
              </a:ext>
            </a:extLst>
          </p:cNvPr>
          <p:cNvSpPr/>
          <p:nvPr/>
        </p:nvSpPr>
        <p:spPr>
          <a:xfrm>
            <a:off x="12930402" y="1730314"/>
            <a:ext cx="573437" cy="576072"/>
          </a:xfrm>
          <a:prstGeom prst="rect">
            <a:avLst/>
          </a:prstGeom>
          <a:solidFill>
            <a:srgbClr val="38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7DF965E-3114-6249-A3A3-880A2DF013A0}"/>
              </a:ext>
            </a:extLst>
          </p:cNvPr>
          <p:cNvSpPr/>
          <p:nvPr/>
        </p:nvSpPr>
        <p:spPr>
          <a:xfrm>
            <a:off x="12959292" y="2608220"/>
            <a:ext cx="573437" cy="576072"/>
          </a:xfrm>
          <a:prstGeom prst="rect">
            <a:avLst/>
          </a:prstGeom>
          <a:solidFill>
            <a:srgbClr val="8BB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185323F-8B49-2249-A299-82BD46492C8F}"/>
              </a:ext>
            </a:extLst>
          </p:cNvPr>
          <p:cNvSpPr/>
          <p:nvPr/>
        </p:nvSpPr>
        <p:spPr>
          <a:xfrm>
            <a:off x="12915580" y="852408"/>
            <a:ext cx="573437" cy="576072"/>
          </a:xfrm>
          <a:prstGeom prst="rect">
            <a:avLst/>
          </a:prstGeom>
          <a:solidFill>
            <a:srgbClr val="EF0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936EA89-81F8-054D-A41E-2BA7EB614375}"/>
              </a:ext>
            </a:extLst>
          </p:cNvPr>
          <p:cNvSpPr/>
          <p:nvPr/>
        </p:nvSpPr>
        <p:spPr>
          <a:xfrm>
            <a:off x="13907067" y="852408"/>
            <a:ext cx="573437" cy="576072"/>
          </a:xfrm>
          <a:prstGeom prst="rect">
            <a:avLst/>
          </a:prstGeom>
          <a:solidFill>
            <a:srgbClr val="EF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F8C424F-B78F-CC4D-82A7-DC0B34083A9D}"/>
              </a:ext>
            </a:extLst>
          </p:cNvPr>
          <p:cNvSpPr/>
          <p:nvPr/>
        </p:nvSpPr>
        <p:spPr>
          <a:xfrm>
            <a:off x="12896802" y="0"/>
            <a:ext cx="573437" cy="576072"/>
          </a:xfrm>
          <a:prstGeom prst="rect">
            <a:avLst/>
          </a:prstGeom>
          <a:solidFill>
            <a:srgbClr val="1D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341FF22-E442-E44D-A7D2-85D1D67D2620}"/>
              </a:ext>
            </a:extLst>
          </p:cNvPr>
          <p:cNvSpPr/>
          <p:nvPr/>
        </p:nvSpPr>
        <p:spPr>
          <a:xfrm>
            <a:off x="14795317" y="852408"/>
            <a:ext cx="573437" cy="576072"/>
          </a:xfrm>
          <a:prstGeom prst="rect">
            <a:avLst/>
          </a:prstGeom>
          <a:solidFill>
            <a:srgbClr val="FF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27225E6-DE6D-4E4E-8F12-28ED718EF259}"/>
              </a:ext>
            </a:extLst>
          </p:cNvPr>
          <p:cNvSpPr/>
          <p:nvPr/>
        </p:nvSpPr>
        <p:spPr>
          <a:xfrm>
            <a:off x="13917239" y="0"/>
            <a:ext cx="573437" cy="576072"/>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561BB10-CB9E-7C45-AAB6-E1F145330F14}"/>
              </a:ext>
            </a:extLst>
          </p:cNvPr>
          <p:cNvSpPr txBox="1"/>
          <p:nvPr/>
        </p:nvSpPr>
        <p:spPr>
          <a:xfrm>
            <a:off x="12680988" y="-784499"/>
            <a:ext cx="1005063" cy="646331"/>
          </a:xfrm>
          <a:prstGeom prst="rect">
            <a:avLst/>
          </a:prstGeom>
          <a:noFill/>
        </p:spPr>
        <p:txBody>
          <a:bodyPr wrap="square" rtlCol="0">
            <a:spAutoFit/>
          </a:bodyPr>
          <a:lstStyle/>
          <a:p>
            <a:pPr algn="ctr"/>
            <a:r>
              <a:rPr lang="en-US"/>
              <a:t>Primary</a:t>
            </a:r>
            <a:br>
              <a:rPr lang="en-US"/>
            </a:br>
            <a:r>
              <a:rPr lang="en-US"/>
              <a:t>Colours</a:t>
            </a:r>
          </a:p>
        </p:txBody>
      </p:sp>
      <p:sp>
        <p:nvSpPr>
          <p:cNvPr id="45" name="TextBox 44">
            <a:extLst>
              <a:ext uri="{FF2B5EF4-FFF2-40B4-BE49-F238E27FC236}">
                <a16:creationId xmlns:a16="http://schemas.microsoft.com/office/drawing/2014/main" id="{F48879B7-42FA-0347-B3D7-60A46552187D}"/>
              </a:ext>
            </a:extLst>
          </p:cNvPr>
          <p:cNvSpPr txBox="1"/>
          <p:nvPr/>
        </p:nvSpPr>
        <p:spPr>
          <a:xfrm>
            <a:off x="13780818" y="-784499"/>
            <a:ext cx="1419715" cy="646331"/>
          </a:xfrm>
          <a:prstGeom prst="rect">
            <a:avLst/>
          </a:prstGeom>
          <a:noFill/>
        </p:spPr>
        <p:txBody>
          <a:bodyPr wrap="square" rtlCol="0">
            <a:spAutoFit/>
          </a:bodyPr>
          <a:lstStyle/>
          <a:p>
            <a:pPr algn="ctr"/>
            <a:r>
              <a:rPr lang="en-US"/>
              <a:t>Secondary</a:t>
            </a:r>
            <a:br>
              <a:rPr lang="en-US"/>
            </a:br>
            <a:r>
              <a:rPr lang="en-US"/>
              <a:t>Colours</a:t>
            </a:r>
          </a:p>
        </p:txBody>
      </p:sp>
    </p:spTree>
    <p:extLst>
      <p:ext uri="{BB962C8B-B14F-4D97-AF65-F5344CB8AC3E}">
        <p14:creationId xmlns:p14="http://schemas.microsoft.com/office/powerpoint/2010/main" val="220143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4B4B4B"/>
                </a:solidFill>
                <a:latin typeface="+mn-lt"/>
              </a:rPr>
              <a:t>Due Dates for Filing</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478912" y="1093894"/>
            <a:ext cx="6643458" cy="5513216"/>
          </a:xfrm>
        </p:spPr>
        <p:txBody>
          <a:bodyPr>
            <a:normAutofit/>
          </a:bodyPr>
          <a:lstStyle/>
          <a:p>
            <a:pPr marL="914400" lvl="1" indent="-457200">
              <a:buClr>
                <a:srgbClr val="1D3555"/>
              </a:buClr>
            </a:pPr>
            <a:endParaRPr lang="en-US" sz="2800" dirty="0">
              <a:solidFill>
                <a:schemeClr val="tx2"/>
              </a:solidFill>
            </a:endParaRPr>
          </a:p>
          <a:p>
            <a:pPr marL="914400" lvl="1" indent="-457200">
              <a:buClr>
                <a:srgbClr val="1D3555"/>
              </a:buClr>
            </a:pPr>
            <a:r>
              <a:rPr lang="en-US" sz="2800" u="sng" dirty="0">
                <a:solidFill>
                  <a:schemeClr val="tx2"/>
                </a:solidFill>
              </a:rPr>
              <a:t>The electronic-filing threshold for information returns has been decreased to 10 or more returns.</a:t>
            </a:r>
          </a:p>
          <a:p>
            <a:pPr marL="914400" lvl="1" indent="-457200">
              <a:buClr>
                <a:srgbClr val="1D3555"/>
              </a:buClr>
            </a:pPr>
            <a:r>
              <a:rPr lang="en-US" sz="2800" dirty="0">
                <a:solidFill>
                  <a:schemeClr val="tx2"/>
                </a:solidFill>
              </a:rPr>
              <a:t>1095-C forms are due to the employee by no later than March 3, 2025.</a:t>
            </a:r>
          </a:p>
          <a:p>
            <a:pPr marL="914400" lvl="1" indent="-457200">
              <a:buClr>
                <a:srgbClr val="1D3555"/>
              </a:buClr>
            </a:pPr>
            <a:r>
              <a:rPr lang="en-US" sz="2800" dirty="0">
                <a:solidFill>
                  <a:schemeClr val="tx2"/>
                </a:solidFill>
              </a:rPr>
              <a:t>Filings to the IRS are due by February 28, 2025, if filing on paper and March 31, 2025, if filing electronically. </a:t>
            </a:r>
          </a:p>
          <a:p>
            <a:pPr marL="457200" lvl="1" indent="0">
              <a:buClr>
                <a:srgbClr val="1D3555"/>
              </a:buClr>
              <a:buNone/>
            </a:pPr>
            <a:endParaRPr lang="en-US" sz="2600" dirty="0">
              <a:solidFill>
                <a:schemeClr val="tx2"/>
              </a:solidFill>
            </a:endParaRPr>
          </a:p>
        </p:txBody>
      </p:sp>
      <p:pic>
        <p:nvPicPr>
          <p:cNvPr id="7" name="Picture 6" descr="A close-up of a document&#10;&#10;Description automatically generated">
            <a:extLst>
              <a:ext uri="{FF2B5EF4-FFF2-40B4-BE49-F238E27FC236}">
                <a16:creationId xmlns:a16="http://schemas.microsoft.com/office/drawing/2014/main" id="{5B778BD0-3F9A-54CA-64E0-0BAD9CFB9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167" y="721589"/>
            <a:ext cx="4460032" cy="5014522"/>
          </a:xfrm>
          <a:prstGeom prst="rect">
            <a:avLst/>
          </a:prstGeom>
        </p:spPr>
      </p:pic>
    </p:spTree>
    <p:extLst>
      <p:ext uri="{BB962C8B-B14F-4D97-AF65-F5344CB8AC3E}">
        <p14:creationId xmlns:p14="http://schemas.microsoft.com/office/powerpoint/2010/main" val="37076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Access to Springbrook ACA Solution</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43184"/>
            <a:ext cx="10694278" cy="5513216"/>
          </a:xfrm>
        </p:spPr>
        <p:txBody>
          <a:bodyPr vert="horz" lIns="0" tIns="0" rIns="0" bIns="0" rtlCol="0" anchor="t">
            <a:normAutofit/>
          </a:bodyPr>
          <a:lstStyle/>
          <a:p>
            <a:pPr>
              <a:buClr>
                <a:srgbClr val="1D3555"/>
              </a:buClr>
            </a:pPr>
            <a:r>
              <a:rPr lang="en-US" sz="2800" dirty="0">
                <a:solidFill>
                  <a:srgbClr val="1D3555"/>
                </a:solidFill>
              </a:rPr>
              <a:t>For on-premise hosted Springbrook Enterprise (v7), KVS, and </a:t>
            </a:r>
            <a:r>
              <a:rPr lang="en-US" sz="2800" dirty="0" err="1">
                <a:solidFill>
                  <a:srgbClr val="1D3555"/>
                </a:solidFill>
              </a:rPr>
              <a:t>SoftRight</a:t>
            </a:r>
            <a:r>
              <a:rPr lang="en-US" sz="2800" dirty="0">
                <a:solidFill>
                  <a:srgbClr val="1D3555"/>
                </a:solidFill>
              </a:rPr>
              <a:t> customers, access to the solution will be provided. If you did not already receive the email, it should </a:t>
            </a:r>
            <a:r>
              <a:rPr lang="en-US" sz="2800">
                <a:solidFill>
                  <a:srgbClr val="1D3555"/>
                </a:solidFill>
              </a:rPr>
              <a:t>arrive by EOD 12/9. </a:t>
            </a:r>
            <a:endParaRPr lang="en-US" sz="2800" baseline="30000" dirty="0">
              <a:solidFill>
                <a:srgbClr val="1D3555"/>
              </a:solidFill>
            </a:endParaRPr>
          </a:p>
          <a:p>
            <a:pPr lvl="2">
              <a:buClr>
                <a:srgbClr val="1D3555"/>
              </a:buClr>
            </a:pPr>
            <a:r>
              <a:rPr lang="en-US" sz="2400" dirty="0">
                <a:solidFill>
                  <a:srgbClr val="1D3555"/>
                </a:solidFill>
              </a:rPr>
              <a:t>User was created based on last year's usage and email communication will be sent directly to users from c</a:t>
            </a:r>
            <a:r>
              <a:rPr lang="en-US" sz="2400" dirty="0">
                <a:solidFill>
                  <a:srgbClr val="1D3555"/>
                </a:solidFill>
                <a:hlinkClick r:id="rId3"/>
              </a:rPr>
              <a:t>heryl.weimer@sprbrk.com</a:t>
            </a:r>
            <a:r>
              <a:rPr lang="en-US" sz="2400" dirty="0">
                <a:solidFill>
                  <a:srgbClr val="1D3555"/>
                </a:solidFill>
              </a:rPr>
              <a:t> with subject: “Springbrook 2024 Affordable Care Act reporting is ready.”</a:t>
            </a:r>
          </a:p>
          <a:p>
            <a:pPr lvl="2">
              <a:buClr>
                <a:srgbClr val="1D3555"/>
              </a:buClr>
            </a:pPr>
            <a:r>
              <a:rPr lang="en-US" sz="2400" dirty="0">
                <a:solidFill>
                  <a:srgbClr val="1D3555"/>
                </a:solidFill>
              </a:rPr>
              <a:t>A preceding email was sent on 12/2 from c</a:t>
            </a:r>
            <a:r>
              <a:rPr lang="en-US" sz="2400" dirty="0">
                <a:solidFill>
                  <a:srgbClr val="1D3555"/>
                </a:solidFill>
                <a:hlinkClick r:id="rId3"/>
              </a:rPr>
              <a:t>heryl.weimer@sprbrk.com</a:t>
            </a:r>
            <a:r>
              <a:rPr lang="en-US" sz="2400" dirty="0">
                <a:solidFill>
                  <a:srgbClr val="1D3555"/>
                </a:solidFill>
              </a:rPr>
              <a:t> with subject: “Springbrook 2024 Affordable Care Act Solution.” If you didn’t get this email, please contact Support.  </a:t>
            </a:r>
            <a:endParaRPr lang="en-US" sz="2600" dirty="0">
              <a:solidFill>
                <a:srgbClr val="1D3555"/>
              </a:solidFill>
            </a:endParaRPr>
          </a:p>
          <a:p>
            <a:pPr marL="173355" lvl="1" indent="-173355">
              <a:buClr>
                <a:srgbClr val="1D3555"/>
              </a:buClr>
            </a:pPr>
            <a:r>
              <a:rPr lang="en-US" sz="2800" dirty="0">
                <a:solidFill>
                  <a:srgbClr val="1D3555"/>
                </a:solidFill>
              </a:rPr>
              <a:t>Cloud hosted customers have access already to the ACA solution in their Springbrook Cloud Payroll. The Software ID was switched to the  filing year of 2024 so prior years can no longer be submitted.</a:t>
            </a:r>
            <a:endParaRPr lang="en-US" sz="2800" dirty="0">
              <a:solidFill>
                <a:srgbClr val="1D3555"/>
              </a:solidFill>
              <a:ea typeface="Source Sans Pro"/>
            </a:endParaRPr>
          </a:p>
          <a:p>
            <a:pPr marL="173355" lvl="1" indent="-173355">
              <a:buClr>
                <a:srgbClr val="1D3555"/>
              </a:buClr>
            </a:pPr>
            <a:endParaRPr lang="en-US" sz="2400" dirty="0">
              <a:solidFill>
                <a:srgbClr val="1D3555"/>
              </a:solidFill>
              <a:ea typeface="Source Sans Pro"/>
            </a:endParaRPr>
          </a:p>
        </p:txBody>
      </p:sp>
    </p:spTree>
    <p:extLst>
      <p:ext uri="{BB962C8B-B14F-4D97-AF65-F5344CB8AC3E}">
        <p14:creationId xmlns:p14="http://schemas.microsoft.com/office/powerpoint/2010/main" val="422227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a:solidFill>
                  <a:srgbClr val="4B4B4B"/>
                </a:solidFill>
                <a:latin typeface="+mn-lt"/>
              </a:rPr>
              <a:t>To log in to your Springbrook ACA Database</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43184"/>
            <a:ext cx="10694278" cy="4722187"/>
          </a:xfrm>
        </p:spPr>
        <p:txBody>
          <a:bodyPr>
            <a:noAutofit/>
          </a:bodyPr>
          <a:lstStyle/>
          <a:p>
            <a:pPr marL="0" indent="0" algn="l" fontAlgn="base">
              <a:buNone/>
            </a:pPr>
            <a:r>
              <a:rPr lang="en-US" sz="1800" b="0" i="0" dirty="0">
                <a:solidFill>
                  <a:schemeClr val="tx2"/>
                </a:solidFill>
                <a:effectLst/>
                <a:latin typeface="Calibri" panose="020F0502020204030204" pitchFamily="34" charset="0"/>
              </a:rPr>
              <a:t>To access your Springbrook ACA solution, go to </a:t>
            </a:r>
            <a:r>
              <a:rPr lang="en-US" sz="1800" b="0" i="0" u="sng" dirty="0">
                <a:solidFill>
                  <a:schemeClr val="accent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https://portal.springbrooksoftware.com/</a:t>
            </a:r>
            <a:r>
              <a:rPr lang="en-US" sz="1800" b="0" i="0" dirty="0">
                <a:solidFill>
                  <a:schemeClr val="accent1"/>
                </a:solidFill>
                <a:effectLst/>
                <a:latin typeface="Calibri" panose="020F0502020204030204" pitchFamily="34" charset="0"/>
              </a:rPr>
              <a:t> </a:t>
            </a:r>
            <a:r>
              <a:rPr lang="en-US" sz="1800" b="0" i="0" dirty="0">
                <a:solidFill>
                  <a:schemeClr val="tx2"/>
                </a:solidFill>
                <a:effectLst/>
                <a:latin typeface="Calibri" panose="020F0502020204030204" pitchFamily="34" charset="0"/>
              </a:rPr>
              <a:t>and follow the steps below to get logged in. Please also refer to our </a:t>
            </a:r>
            <a:r>
              <a:rPr lang="en-US" sz="1800" b="0" i="0" u="sng" dirty="0">
                <a:solidFill>
                  <a:schemeClr val="accent1"/>
                </a:solidFill>
                <a:effectLst/>
                <a:latin typeface="Calibri" panose="020F0502020204030204" pitchFamily="34" charset="0"/>
                <a:hlinkClick r:id="rId4" tooltip="https://sprbrk.box.com/s/zc3g50bon9ddxjpha4g42dglw6c9mb9w">
                  <a:extLst>
                    <a:ext uri="{A12FA001-AC4F-418D-AE19-62706E023703}">
                      <ahyp:hlinkClr xmlns:ahyp="http://schemas.microsoft.com/office/drawing/2018/hyperlinkcolor" val="tx"/>
                    </a:ext>
                  </a:extLst>
                </a:hlinkClick>
              </a:rPr>
              <a:t>user login guide</a:t>
            </a:r>
            <a:r>
              <a:rPr lang="en-US" sz="1800" b="0" i="0" dirty="0">
                <a:solidFill>
                  <a:schemeClr val="accent1"/>
                </a:solidFill>
                <a:effectLst/>
                <a:latin typeface="Calibri" panose="020F0502020204030204" pitchFamily="34" charset="0"/>
              </a:rPr>
              <a:t> </a:t>
            </a:r>
            <a:r>
              <a:rPr lang="en-US" sz="1800" b="0" i="0" dirty="0">
                <a:solidFill>
                  <a:schemeClr val="tx2"/>
                </a:solidFill>
                <a:effectLst/>
                <a:latin typeface="Calibri" panose="020F0502020204030204" pitchFamily="34" charset="0"/>
              </a:rPr>
              <a:t>for more information.</a:t>
            </a:r>
          </a:p>
          <a:p>
            <a:pPr algn="l" fontAlgn="base">
              <a:buFont typeface="+mj-lt"/>
              <a:buAutoNum type="arabicPeriod"/>
            </a:pPr>
            <a:r>
              <a:rPr lang="en-US" sz="1600" b="0" i="0" dirty="0">
                <a:solidFill>
                  <a:schemeClr val="tx2"/>
                </a:solidFill>
                <a:effectLst/>
                <a:latin typeface="Calibri" panose="020F0502020204030204" pitchFamily="34" charset="0"/>
              </a:rPr>
              <a:t>Enter your email address and then select the continue option.  </a:t>
            </a:r>
          </a:p>
          <a:p>
            <a:pPr algn="l" fontAlgn="base">
              <a:buFont typeface="+mj-lt"/>
              <a:buAutoNum type="arabicPeriod"/>
            </a:pPr>
            <a:r>
              <a:rPr lang="en-US" sz="1600" b="0" i="0" dirty="0">
                <a:solidFill>
                  <a:schemeClr val="tx2"/>
                </a:solidFill>
                <a:effectLst/>
                <a:latin typeface="Calibri" panose="020F0502020204030204" pitchFamily="34" charset="0"/>
              </a:rPr>
              <a:t>At the Enter Your Password step select the Forgot Password? option.</a:t>
            </a:r>
          </a:p>
          <a:p>
            <a:pPr algn="l" fontAlgn="base">
              <a:buFont typeface="+mj-lt"/>
              <a:buAutoNum type="arabicPeriod"/>
            </a:pPr>
            <a:r>
              <a:rPr lang="en-US" sz="1600" b="0" i="0" dirty="0">
                <a:solidFill>
                  <a:schemeClr val="tx2"/>
                </a:solidFill>
                <a:effectLst/>
                <a:latin typeface="Calibri" panose="020F0502020204030204" pitchFamily="34" charset="0"/>
              </a:rPr>
              <a:t>In the Forgot Your Password? step you should see the email address you entered earlier. Select the Continue option.</a:t>
            </a:r>
          </a:p>
          <a:p>
            <a:pPr algn="l" fontAlgn="base">
              <a:buFont typeface="+mj-lt"/>
              <a:buAutoNum type="arabicPeriod"/>
            </a:pPr>
            <a:r>
              <a:rPr lang="en-US" sz="1600" b="0" i="0" dirty="0">
                <a:solidFill>
                  <a:schemeClr val="tx2"/>
                </a:solidFill>
                <a:effectLst/>
                <a:latin typeface="Calibri" panose="020F0502020204030204" pitchFamily="34" charset="0"/>
              </a:rPr>
              <a:t>Open your email and look for an email from no-reply@springbrooksoftware.com. In the email select the link to set the initial password for your user.</a:t>
            </a:r>
          </a:p>
          <a:p>
            <a:pPr algn="l" fontAlgn="base">
              <a:buFont typeface="+mj-lt"/>
              <a:buAutoNum type="arabicPeriod"/>
            </a:pPr>
            <a:r>
              <a:rPr lang="en-US" sz="1600" b="0" i="0" dirty="0">
                <a:solidFill>
                  <a:schemeClr val="tx2"/>
                </a:solidFill>
                <a:effectLst/>
                <a:latin typeface="Calibri" panose="020F0502020204030204" pitchFamily="34" charset="0"/>
              </a:rPr>
              <a:t>Enter your desired password. You will be provided with guidance on requirements. Once your password is established select the option to return to login.</a:t>
            </a:r>
          </a:p>
          <a:p>
            <a:pPr algn="l" fontAlgn="base">
              <a:buFont typeface="+mj-lt"/>
              <a:buAutoNum type="arabicPeriod"/>
            </a:pPr>
            <a:r>
              <a:rPr lang="en-US" sz="1600" b="0" i="0" dirty="0">
                <a:solidFill>
                  <a:schemeClr val="tx2"/>
                </a:solidFill>
                <a:effectLst/>
                <a:latin typeface="Calibri" panose="020F0502020204030204" pitchFamily="34" charset="0"/>
              </a:rPr>
              <a:t>On return to login log in with your email address and password.</a:t>
            </a:r>
          </a:p>
          <a:p>
            <a:pPr algn="l" fontAlgn="base">
              <a:buFont typeface="+mj-lt"/>
              <a:buAutoNum type="arabicPeriod"/>
            </a:pPr>
            <a:r>
              <a:rPr lang="en-US" sz="1600" b="0" i="0" dirty="0">
                <a:solidFill>
                  <a:schemeClr val="tx2"/>
                </a:solidFill>
                <a:effectLst/>
                <a:latin typeface="Calibri" panose="020F0502020204030204" pitchFamily="34" charset="0"/>
              </a:rPr>
              <a:t>You will be presented with an option to select your multi-factor-authentication (MFA) method - Authenticator App, Security Key, Phone (voice call or text message). Select the method you would like to use and then follow the steps to configure it.</a:t>
            </a:r>
          </a:p>
          <a:p>
            <a:pPr algn="l" fontAlgn="base">
              <a:buFont typeface="+mj-lt"/>
              <a:buAutoNum type="arabicPeriod"/>
            </a:pPr>
            <a:r>
              <a:rPr lang="en-US" sz="1600" b="0" i="0" dirty="0">
                <a:solidFill>
                  <a:schemeClr val="tx2"/>
                </a:solidFill>
                <a:effectLst/>
                <a:latin typeface="Calibri" panose="020F0502020204030204" pitchFamily="34" charset="0"/>
              </a:rPr>
              <a:t>On successfully establishing MFA you will be logged into our application portal, and you will see the option to launch either our Springbrook Enterprise or Cirrus application interface. </a:t>
            </a:r>
          </a:p>
        </p:txBody>
      </p:sp>
    </p:spTree>
    <p:extLst>
      <p:ext uri="{BB962C8B-B14F-4D97-AF65-F5344CB8AC3E}">
        <p14:creationId xmlns:p14="http://schemas.microsoft.com/office/powerpoint/2010/main" val="230554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4B4B4B"/>
                </a:solidFill>
                <a:latin typeface="+mn-lt"/>
              </a:rPr>
              <a:t>The Portal</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7" y="1243183"/>
            <a:ext cx="10605249" cy="1679311"/>
          </a:xfrm>
        </p:spPr>
        <p:txBody>
          <a:bodyPr>
            <a:normAutofit fontScale="92500" lnSpcReduction="20000"/>
          </a:bodyPr>
          <a:lstStyle/>
          <a:p>
            <a:pPr>
              <a:buClr>
                <a:srgbClr val="1D3555"/>
              </a:buClr>
            </a:pPr>
            <a:r>
              <a:rPr lang="en-US" sz="2800" dirty="0">
                <a:solidFill>
                  <a:srgbClr val="1D3555"/>
                </a:solidFill>
              </a:rPr>
              <a:t>Once logged into the portal, you can select either Enterprise or Cirrus to launch that database platform to create your ACA batch.</a:t>
            </a:r>
          </a:p>
          <a:p>
            <a:pPr>
              <a:buClr>
                <a:srgbClr val="1D3555"/>
              </a:buClr>
            </a:pPr>
            <a:r>
              <a:rPr lang="en-US" sz="2800" dirty="0">
                <a:solidFill>
                  <a:srgbClr val="1D3555"/>
                </a:solidFill>
              </a:rPr>
              <a:t>Once logged into the portal, you can go to Help Center &gt; Resources &gt; Administration for troubleshooting help or go to Requirements for our Hardware and Software Requirements.</a:t>
            </a:r>
          </a:p>
        </p:txBody>
      </p:sp>
      <p:pic>
        <p:nvPicPr>
          <p:cNvPr id="7" name="Picture 6" descr="Graphical user interface, application&#10;&#10;Description automatically generated">
            <a:extLst>
              <a:ext uri="{FF2B5EF4-FFF2-40B4-BE49-F238E27FC236}">
                <a16:creationId xmlns:a16="http://schemas.microsoft.com/office/drawing/2014/main" id="{21AA7EF1-B8D0-4A51-A11D-879C709C2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11" y="2915240"/>
            <a:ext cx="2611665" cy="2950214"/>
          </a:xfrm>
          <a:prstGeom prst="rect">
            <a:avLst/>
          </a:prstGeom>
        </p:spPr>
      </p:pic>
      <p:pic>
        <p:nvPicPr>
          <p:cNvPr id="10" name="Picture 9" descr="Graphical user interface, text, application, email&#10;&#10;Description automatically generated">
            <a:extLst>
              <a:ext uri="{FF2B5EF4-FFF2-40B4-BE49-F238E27FC236}">
                <a16:creationId xmlns:a16="http://schemas.microsoft.com/office/drawing/2014/main" id="{46459833-7760-4698-8BB7-4C01773A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071" y="3390091"/>
            <a:ext cx="3162300" cy="1819275"/>
          </a:xfrm>
          <a:prstGeom prst="rect">
            <a:avLst/>
          </a:prstGeom>
        </p:spPr>
      </p:pic>
      <p:pic>
        <p:nvPicPr>
          <p:cNvPr id="12" name="Picture 11" descr="Graphical user interface, text, application, chat or text message&#10;&#10;Description automatically generated">
            <a:extLst>
              <a:ext uri="{FF2B5EF4-FFF2-40B4-BE49-F238E27FC236}">
                <a16:creationId xmlns:a16="http://schemas.microsoft.com/office/drawing/2014/main" id="{18DB6493-529F-4852-AA23-0B6526DAEA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9196" y="3428999"/>
            <a:ext cx="3295650" cy="1666875"/>
          </a:xfrm>
          <a:prstGeom prst="rect">
            <a:avLst/>
          </a:prstGeom>
        </p:spPr>
      </p:pic>
      <p:cxnSp>
        <p:nvCxnSpPr>
          <p:cNvPr id="14" name="Straight Arrow Connector 13">
            <a:extLst>
              <a:ext uri="{FF2B5EF4-FFF2-40B4-BE49-F238E27FC236}">
                <a16:creationId xmlns:a16="http://schemas.microsoft.com/office/drawing/2014/main" id="{AD36ECFA-7B58-4980-BDC0-7138EB249641}"/>
              </a:ext>
            </a:extLst>
          </p:cNvPr>
          <p:cNvCxnSpPr/>
          <p:nvPr/>
        </p:nvCxnSpPr>
        <p:spPr>
          <a:xfrm flipH="1">
            <a:off x="1463721" y="4772624"/>
            <a:ext cx="578069" cy="1156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79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CD87-F4FF-ACDB-F835-5475CCC05E83}"/>
              </a:ext>
            </a:extLst>
          </p:cNvPr>
          <p:cNvSpPr>
            <a:spLocks noGrp="1"/>
          </p:cNvSpPr>
          <p:nvPr>
            <p:ph type="title"/>
          </p:nvPr>
        </p:nvSpPr>
        <p:spPr/>
        <p:txBody>
          <a:bodyPr/>
          <a:lstStyle/>
          <a:p>
            <a:r>
              <a:rPr lang="en-US" sz="3600">
                <a:solidFill>
                  <a:srgbClr val="4B4B4B"/>
                </a:solidFill>
                <a:latin typeface="+mn-lt"/>
              </a:rPr>
              <a:t>To use your Springbrook ACA Database</a:t>
            </a:r>
            <a:endParaRPr lang="en-US"/>
          </a:p>
        </p:txBody>
      </p:sp>
      <p:sp>
        <p:nvSpPr>
          <p:cNvPr id="3" name="Content Placeholder 2">
            <a:extLst>
              <a:ext uri="{FF2B5EF4-FFF2-40B4-BE49-F238E27FC236}">
                <a16:creationId xmlns:a16="http://schemas.microsoft.com/office/drawing/2014/main" id="{601B7388-0532-2618-694E-6DAF0CBA2103}"/>
              </a:ext>
            </a:extLst>
          </p:cNvPr>
          <p:cNvSpPr>
            <a:spLocks noGrp="1"/>
          </p:cNvSpPr>
          <p:nvPr>
            <p:ph idx="1"/>
          </p:nvPr>
        </p:nvSpPr>
        <p:spPr/>
        <p:txBody>
          <a:bodyPr/>
          <a:lstStyle/>
          <a:p>
            <a:pPr marL="0" indent="0">
              <a:buNone/>
            </a:pPr>
            <a:r>
              <a:rPr lang="en-US" b="0" i="0" dirty="0">
                <a:solidFill>
                  <a:schemeClr val="tx2"/>
                </a:solidFill>
                <a:effectLst/>
                <a:latin typeface="Calibri" panose="020F0502020204030204" pitchFamily="34" charset="0"/>
              </a:rPr>
              <a:t>Please note the following regarding using the Springbrook Enterprise (v7) and Cirrus application interfaces:</a:t>
            </a:r>
          </a:p>
          <a:p>
            <a:pPr lvl="1"/>
            <a:r>
              <a:rPr lang="en-US" sz="2000" b="1" i="0" dirty="0">
                <a:solidFill>
                  <a:schemeClr val="tx2"/>
                </a:solidFill>
                <a:effectLst/>
                <a:latin typeface="Calibri" panose="020F0502020204030204" pitchFamily="34" charset="0"/>
              </a:rPr>
              <a:t>Springbrook Enterprise</a:t>
            </a:r>
          </a:p>
          <a:p>
            <a:pPr lvl="2"/>
            <a:r>
              <a:rPr lang="en-US" sz="2000" b="0" i="0" dirty="0">
                <a:solidFill>
                  <a:schemeClr val="tx2"/>
                </a:solidFill>
                <a:effectLst/>
                <a:latin typeface="Calibri" panose="020F0502020204030204" pitchFamily="34" charset="0"/>
              </a:rPr>
              <a:t>Requires </a:t>
            </a:r>
            <a:r>
              <a:rPr lang="en-US" sz="2000" b="0" i="0" dirty="0" err="1">
                <a:solidFill>
                  <a:schemeClr val="tx2"/>
                </a:solidFill>
                <a:effectLst/>
                <a:latin typeface="Calibri" panose="020F0502020204030204" pitchFamily="34" charset="0"/>
              </a:rPr>
              <a:t>ClickOnce</a:t>
            </a:r>
            <a:r>
              <a:rPr lang="en-US" sz="2000" b="0" i="0" dirty="0">
                <a:solidFill>
                  <a:schemeClr val="tx2"/>
                </a:solidFill>
                <a:effectLst/>
                <a:latin typeface="Calibri" panose="020F0502020204030204" pitchFamily="34" charset="0"/>
              </a:rPr>
              <a:t> to be enabled for the browser. The current version of Edge has it enabled by default, for other browsers you will need to add an extension. Internet Explorer is no longer supported.</a:t>
            </a:r>
          </a:p>
          <a:p>
            <a:pPr lvl="2"/>
            <a:r>
              <a:rPr lang="en-US" sz="2000" b="0" i="0" dirty="0">
                <a:solidFill>
                  <a:schemeClr val="tx2"/>
                </a:solidFill>
                <a:effectLst/>
                <a:latin typeface="Calibri" panose="020F0502020204030204" pitchFamily="34" charset="0"/>
              </a:rPr>
              <a:t>Has specific workstation requirements that must be met (OS, .NET version, WebView2 component installed...). Please see our </a:t>
            </a:r>
            <a:r>
              <a:rPr lang="en-US" sz="2000" b="0" i="0" dirty="0">
                <a:solidFill>
                  <a:schemeClr val="accent1"/>
                </a:solidFill>
                <a:effectLst/>
                <a:latin typeface="Calibri" panose="020F0502020204030204" pitchFamily="34" charset="0"/>
                <a:hlinkClick r:id="rId2" tooltip="https://sprbrk.box.com/s/usfbzlg2gcqqrv815fud">
                  <a:extLst>
                    <a:ext uri="{A12FA001-AC4F-418D-AE19-62706E023703}">
                      <ahyp:hlinkClr xmlns:ahyp="http://schemas.microsoft.com/office/drawing/2018/hyperlinkcolor" val="tx"/>
                    </a:ext>
                  </a:extLst>
                </a:hlinkClick>
              </a:rPr>
              <a:t>Hardware &amp; Software Requirements</a:t>
            </a:r>
            <a:r>
              <a:rPr lang="en-US" sz="2000" b="0" i="0" dirty="0">
                <a:solidFill>
                  <a:schemeClr val="accent1"/>
                </a:solidFill>
                <a:effectLst/>
                <a:latin typeface="Calibri" panose="020F0502020204030204" pitchFamily="34" charset="0"/>
              </a:rPr>
              <a:t> </a:t>
            </a:r>
            <a:r>
              <a:rPr lang="en-US" sz="2000" b="0" i="0" dirty="0">
                <a:solidFill>
                  <a:schemeClr val="tx2"/>
                </a:solidFill>
                <a:effectLst/>
                <a:latin typeface="Calibri" panose="020F0502020204030204" pitchFamily="34" charset="0"/>
              </a:rPr>
              <a:t>for more information.</a:t>
            </a:r>
          </a:p>
          <a:p>
            <a:pPr lvl="2"/>
            <a:r>
              <a:rPr lang="en-US" sz="2000" b="0" i="0" dirty="0">
                <a:solidFill>
                  <a:schemeClr val="tx2"/>
                </a:solidFill>
                <a:effectLst/>
                <a:latin typeface="Calibri" panose="020F0502020204030204" pitchFamily="34" charset="0"/>
              </a:rPr>
              <a:t>If you are having issues launching Springbrook Enterprise, please refer to our troubleshooting guide </a:t>
            </a:r>
            <a:r>
              <a:rPr lang="en-US" sz="2000" b="0" i="0" dirty="0">
                <a:solidFill>
                  <a:schemeClr val="accent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https://help.sprbrk.com/PDF/LoginHelp.pdf</a:t>
            </a:r>
            <a:r>
              <a:rPr lang="en-US" sz="2000" b="0" i="0" dirty="0">
                <a:solidFill>
                  <a:schemeClr val="tx2"/>
                </a:solidFill>
                <a:effectLst/>
                <a:latin typeface="Calibri" panose="020F0502020204030204" pitchFamily="34" charset="0"/>
              </a:rPr>
              <a:t>.</a:t>
            </a:r>
          </a:p>
          <a:p>
            <a:pPr lvl="1"/>
            <a:r>
              <a:rPr lang="en-US" sz="2000" b="1" dirty="0">
                <a:solidFill>
                  <a:schemeClr val="tx2"/>
                </a:solidFill>
                <a:latin typeface="Calibri" panose="020F0502020204030204" pitchFamily="34" charset="0"/>
              </a:rPr>
              <a:t>Cirrus:</a:t>
            </a:r>
          </a:p>
          <a:p>
            <a:pPr lvl="2"/>
            <a:r>
              <a:rPr lang="en-US" sz="2000" b="0" i="0" dirty="0">
                <a:solidFill>
                  <a:schemeClr val="tx2"/>
                </a:solidFill>
                <a:effectLst/>
                <a:latin typeface="Calibri" panose="020F0502020204030204" pitchFamily="34" charset="0"/>
              </a:rPr>
              <a:t>Fully browser based and can be used from all modern browsers (Safari, Chrome, Mozilla, Edge, etc.).</a:t>
            </a:r>
          </a:p>
          <a:p>
            <a:pPr marL="914400" lvl="2" indent="0">
              <a:buNone/>
            </a:pPr>
            <a:endParaRPr lang="en-US" sz="2000" b="0" i="0" dirty="0">
              <a:solidFill>
                <a:schemeClr val="tx2"/>
              </a:solidFill>
              <a:effectLst/>
              <a:latin typeface="Calibri" panose="020F0502020204030204" pitchFamily="34" charset="0"/>
            </a:endParaRPr>
          </a:p>
        </p:txBody>
      </p:sp>
      <p:sp>
        <p:nvSpPr>
          <p:cNvPr id="4" name="Footer Placeholder 3">
            <a:extLst>
              <a:ext uri="{FF2B5EF4-FFF2-40B4-BE49-F238E27FC236}">
                <a16:creationId xmlns:a16="http://schemas.microsoft.com/office/drawing/2014/main" id="{53D87BB9-568F-18BE-05C0-50B08E7A84FE}"/>
              </a:ext>
            </a:extLst>
          </p:cNvPr>
          <p:cNvSpPr>
            <a:spLocks noGrp="1"/>
          </p:cNvSpPr>
          <p:nvPr>
            <p:ph type="ftr" sz="quarter" idx="11"/>
          </p:nvPr>
        </p:nvSpPr>
        <p:spPr/>
        <p:txBody>
          <a:bodyPr/>
          <a:lstStyle/>
          <a:p>
            <a:r>
              <a:rPr lang="en-US"/>
              <a:t>Presentation Title Here)</a:t>
            </a:r>
          </a:p>
        </p:txBody>
      </p:sp>
      <p:sp>
        <p:nvSpPr>
          <p:cNvPr id="5" name="Slide Number Placeholder 4">
            <a:extLst>
              <a:ext uri="{FF2B5EF4-FFF2-40B4-BE49-F238E27FC236}">
                <a16:creationId xmlns:a16="http://schemas.microsoft.com/office/drawing/2014/main" id="{ADB8A1CB-B88A-B519-41B6-61494703F714}"/>
              </a:ext>
            </a:extLst>
          </p:cNvPr>
          <p:cNvSpPr>
            <a:spLocks noGrp="1"/>
          </p:cNvSpPr>
          <p:nvPr>
            <p:ph type="sldNum" sz="quarter" idx="12"/>
          </p:nvPr>
        </p:nvSpPr>
        <p:spPr/>
        <p:txBody>
          <a:bodyPr/>
          <a:lstStyle/>
          <a:p>
            <a:fld id="{6FE306A7-A228-4E07-8D4E-C1DA2C3F3993}" type="slidenum">
              <a:rPr lang="en-US" smtClean="0"/>
              <a:pPr/>
              <a:t>8</a:t>
            </a:fld>
            <a:endParaRPr lang="en-US"/>
          </a:p>
        </p:txBody>
      </p:sp>
    </p:spTree>
    <p:extLst>
      <p:ext uri="{BB962C8B-B14F-4D97-AF65-F5344CB8AC3E}">
        <p14:creationId xmlns:p14="http://schemas.microsoft.com/office/powerpoint/2010/main" val="3550586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1342-AC33-4936-8578-9B4ABC3A2816}"/>
              </a:ext>
            </a:extLst>
          </p:cNvPr>
          <p:cNvSpPr>
            <a:spLocks noGrp="1"/>
          </p:cNvSpPr>
          <p:nvPr>
            <p:ph type="title"/>
          </p:nvPr>
        </p:nvSpPr>
        <p:spPr/>
        <p:txBody>
          <a:bodyPr/>
          <a:lstStyle/>
          <a:p>
            <a:r>
              <a:rPr lang="en-US" sz="4400">
                <a:latin typeface="+mn-lt"/>
              </a:rPr>
              <a:t>Cirrus platform is available for all users</a:t>
            </a:r>
          </a:p>
        </p:txBody>
      </p:sp>
      <p:sp>
        <p:nvSpPr>
          <p:cNvPr id="3" name="Content Placeholder 2">
            <a:extLst>
              <a:ext uri="{FF2B5EF4-FFF2-40B4-BE49-F238E27FC236}">
                <a16:creationId xmlns:a16="http://schemas.microsoft.com/office/drawing/2014/main" id="{16EB0271-2870-4211-AB2E-A9621A48F7F1}"/>
              </a:ext>
            </a:extLst>
          </p:cNvPr>
          <p:cNvSpPr>
            <a:spLocks noGrp="1"/>
          </p:cNvSpPr>
          <p:nvPr>
            <p:ph idx="1"/>
          </p:nvPr>
        </p:nvSpPr>
        <p:spPr>
          <a:xfrm>
            <a:off x="336552" y="1452515"/>
            <a:ext cx="6588124" cy="1353747"/>
          </a:xfrm>
        </p:spPr>
        <p:txBody>
          <a:bodyPr/>
          <a:lstStyle/>
          <a:p>
            <a:pPr>
              <a:buClr>
                <a:schemeClr val="tx2"/>
              </a:buClr>
            </a:pPr>
            <a:r>
              <a:rPr lang="en-US" sz="2400" dirty="0">
                <a:solidFill>
                  <a:srgbClr val="1D3555"/>
                </a:solidFill>
              </a:rPr>
              <a:t>Cirrus is ready to use for processing your ACA batch if you choose to use this platform instead of Springbrook Enterprise. Both options are included in our solution.</a:t>
            </a:r>
          </a:p>
          <a:p>
            <a:pPr>
              <a:buClr>
                <a:schemeClr val="tx2"/>
              </a:buClr>
            </a:pPr>
            <a:r>
              <a:rPr lang="en-US" sz="2400" dirty="0">
                <a:solidFill>
                  <a:srgbClr val="1D3555"/>
                </a:solidFill>
              </a:rPr>
              <a:t>Cirrus has some enhancements to the ACA batch process:</a:t>
            </a:r>
          </a:p>
          <a:p>
            <a:pPr lvl="2">
              <a:buClr>
                <a:schemeClr val="tx2"/>
              </a:buClr>
            </a:pPr>
            <a:r>
              <a:rPr lang="en-US" sz="2000" dirty="0">
                <a:solidFill>
                  <a:srgbClr val="1D3555"/>
                </a:solidFill>
              </a:rPr>
              <a:t>If a current Cloud customer, you can use the Generate step and the Self-Insured toggle will now add the employee automatically to the dependent field when checked. If you are a provisioned client, the Generate step is not available to you.</a:t>
            </a:r>
          </a:p>
          <a:p>
            <a:pPr lvl="2">
              <a:buClr>
                <a:schemeClr val="tx2"/>
              </a:buClr>
            </a:pPr>
            <a:r>
              <a:rPr lang="en-US" sz="2000" dirty="0">
                <a:solidFill>
                  <a:srgbClr val="1D3555"/>
                </a:solidFill>
              </a:rPr>
              <a:t>This Self-Insured toggle will also pull dependents into the batch from HR (if applicable) when checked.</a:t>
            </a:r>
            <a:br>
              <a:rPr lang="en-US" sz="2000" dirty="0">
                <a:solidFill>
                  <a:srgbClr val="1D3555"/>
                </a:solidFill>
              </a:rPr>
            </a:br>
            <a:endParaRPr lang="en-US" sz="2000" dirty="0">
              <a:solidFill>
                <a:srgbClr val="1D3555"/>
              </a:solidFill>
            </a:endParaRPr>
          </a:p>
          <a:p>
            <a:endParaRPr lang="en-US" dirty="0"/>
          </a:p>
        </p:txBody>
      </p:sp>
      <p:sp>
        <p:nvSpPr>
          <p:cNvPr id="5" name="Slide Number Placeholder 4">
            <a:extLst>
              <a:ext uri="{FF2B5EF4-FFF2-40B4-BE49-F238E27FC236}">
                <a16:creationId xmlns:a16="http://schemas.microsoft.com/office/drawing/2014/main" id="{195CC6B4-D70E-46AB-B445-3F22A08E6D0D}"/>
              </a:ext>
            </a:extLst>
          </p:cNvPr>
          <p:cNvSpPr>
            <a:spLocks noGrp="1"/>
          </p:cNvSpPr>
          <p:nvPr>
            <p:ph type="sldNum" sz="quarter" idx="12"/>
          </p:nvPr>
        </p:nvSpPr>
        <p:spPr/>
        <p:txBody>
          <a:bodyPr/>
          <a:lstStyle/>
          <a:p>
            <a:fld id="{6FE306A7-A228-4E07-8D4E-C1DA2C3F3993}" type="slidenum">
              <a:rPr lang="en-US" smtClean="0"/>
              <a:pPr/>
              <a:t>9</a:t>
            </a:fld>
            <a:endParaRPr lang="en-US"/>
          </a:p>
        </p:txBody>
      </p:sp>
      <p:pic>
        <p:nvPicPr>
          <p:cNvPr id="8" name="Picture 7">
            <a:extLst>
              <a:ext uri="{FF2B5EF4-FFF2-40B4-BE49-F238E27FC236}">
                <a16:creationId xmlns:a16="http://schemas.microsoft.com/office/drawing/2014/main" id="{0FAD874A-1BBE-124C-0E9B-F20371CEE639}"/>
              </a:ext>
            </a:extLst>
          </p:cNvPr>
          <p:cNvPicPr>
            <a:picLocks noChangeAspect="1"/>
          </p:cNvPicPr>
          <p:nvPr/>
        </p:nvPicPr>
        <p:blipFill>
          <a:blip r:embed="rId2"/>
          <a:stretch>
            <a:fillRect/>
          </a:stretch>
        </p:blipFill>
        <p:spPr>
          <a:xfrm>
            <a:off x="6924675" y="1404388"/>
            <a:ext cx="4532371" cy="1401873"/>
          </a:xfrm>
          <a:prstGeom prst="rect">
            <a:avLst/>
          </a:prstGeom>
        </p:spPr>
      </p:pic>
      <p:pic>
        <p:nvPicPr>
          <p:cNvPr id="10" name="Picture 9">
            <a:extLst>
              <a:ext uri="{FF2B5EF4-FFF2-40B4-BE49-F238E27FC236}">
                <a16:creationId xmlns:a16="http://schemas.microsoft.com/office/drawing/2014/main" id="{A5A478E7-53D4-5E9E-0A99-1ED52C4008A5}"/>
              </a:ext>
            </a:extLst>
          </p:cNvPr>
          <p:cNvPicPr>
            <a:picLocks noChangeAspect="1"/>
          </p:cNvPicPr>
          <p:nvPr/>
        </p:nvPicPr>
        <p:blipFill>
          <a:blip r:embed="rId3"/>
          <a:stretch>
            <a:fillRect/>
          </a:stretch>
        </p:blipFill>
        <p:spPr>
          <a:xfrm>
            <a:off x="7285594" y="2920880"/>
            <a:ext cx="3446574" cy="3032985"/>
          </a:xfrm>
          <a:prstGeom prst="rect">
            <a:avLst/>
          </a:prstGeom>
        </p:spPr>
      </p:pic>
    </p:spTree>
    <p:extLst>
      <p:ext uri="{BB962C8B-B14F-4D97-AF65-F5344CB8AC3E}">
        <p14:creationId xmlns:p14="http://schemas.microsoft.com/office/powerpoint/2010/main" val="3890389610"/>
      </p:ext>
    </p:extLst>
  </p:cSld>
  <p:clrMapOvr>
    <a:masterClrMapping/>
  </p:clrMapOvr>
</p:sld>
</file>

<file path=ppt/theme/theme1.xml><?xml version="1.0" encoding="utf-8"?>
<a:theme xmlns:a="http://schemas.openxmlformats.org/drawingml/2006/main" name="LNRS - 2016 Template">
  <a:themeElements>
    <a:clrScheme name="Springbrook 2020">
      <a:dk1>
        <a:srgbClr val="000000"/>
      </a:dk1>
      <a:lt1>
        <a:srgbClr val="FFFFFF"/>
      </a:lt1>
      <a:dk2>
        <a:srgbClr val="1D3455"/>
      </a:dk2>
      <a:lt2>
        <a:srgbClr val="EF0104"/>
      </a:lt2>
      <a:accent1>
        <a:srgbClr val="37ACD1"/>
      </a:accent1>
      <a:accent2>
        <a:srgbClr val="8AB23F"/>
      </a:accent2>
      <a:accent3>
        <a:srgbClr val="EE4613"/>
      </a:accent3>
      <a:accent4>
        <a:srgbClr val="2A4C9A"/>
      </a:accent4>
      <a:accent5>
        <a:srgbClr val="FFA601"/>
      </a:accent5>
      <a:accent6>
        <a:srgbClr val="440181"/>
      </a:accent6>
      <a:hlink>
        <a:srgbClr val="1D3455"/>
      </a:hlink>
      <a:folHlink>
        <a:srgbClr val="37ACD1"/>
      </a:folHlink>
    </a:clrScheme>
    <a:fontScheme name="LexisNexis">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0" tIns="0" rIns="0" bIns="0" rtlCol="0" anchor="t"/>
      <a:lstStyle>
        <a:defPP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28638DF88AE94CA1D4DE9B66342536" ma:contentTypeVersion="8" ma:contentTypeDescription="Create a new document." ma:contentTypeScope="" ma:versionID="2ae85711569252e33245e8a7602dea04">
  <xsd:schema xmlns:xsd="http://www.w3.org/2001/XMLSchema" xmlns:xs="http://www.w3.org/2001/XMLSchema" xmlns:p="http://schemas.microsoft.com/office/2006/metadata/properties" xmlns:ns3="d9867458-8d3e-4e68-9050-35968ba48cd0" targetNamespace="http://schemas.microsoft.com/office/2006/metadata/properties" ma:root="true" ma:fieldsID="59dee616c7222fb80f72cfc52f1d8a46" ns3:_="">
    <xsd:import namespace="d9867458-8d3e-4e68-9050-35968ba48c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67458-8d3e-4e68-9050-35968ba48c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BB6D9D-7590-42D8-A432-1D391BBD1BDD}">
  <ds:schemaRefs>
    <ds:schemaRef ds:uri="http://schemas.microsoft.com/sharepoint/v3/contenttype/forms"/>
  </ds:schemaRefs>
</ds:datastoreItem>
</file>

<file path=customXml/itemProps2.xml><?xml version="1.0" encoding="utf-8"?>
<ds:datastoreItem xmlns:ds="http://schemas.openxmlformats.org/officeDocument/2006/customXml" ds:itemID="{41D5FFAC-EDAA-48D4-808D-404795175C31}">
  <ds:schemaRefs>
    <ds:schemaRef ds:uri="d9867458-8d3e-4e68-9050-35968ba48c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DCDB4A-D651-4CB2-ADE2-DB1D47A325E2}">
  <ds:schemaRefs>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d9867458-8d3e-4e68-9050-35968ba48cd0"/>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aa0f7a11-59f2-4039-8743-be2679f36208}" enabled="0" method="" siteId="{aa0f7a11-59f2-4039-8743-be2679f36208}" removed="1"/>
</clbl:labelList>
</file>

<file path=docProps/app.xml><?xml version="1.0" encoding="utf-8"?>
<Properties xmlns="http://schemas.openxmlformats.org/officeDocument/2006/extended-properties" xmlns:vt="http://schemas.openxmlformats.org/officeDocument/2006/docPropsVTypes">
  <TotalTime>528</TotalTime>
  <Words>2795</Words>
  <Application>Microsoft Office PowerPoint</Application>
  <PresentationFormat>Widescreen</PresentationFormat>
  <Paragraphs>225</Paragraphs>
  <Slides>36</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Source Sans Pro</vt:lpstr>
      <vt:lpstr>Source Sans Pro Light</vt:lpstr>
      <vt:lpstr>Wingdings</vt:lpstr>
      <vt:lpstr>LNRS - 2016 Template</vt:lpstr>
      <vt:lpstr>PowerPoint Presentation</vt:lpstr>
      <vt:lpstr>Agenda</vt:lpstr>
      <vt:lpstr>Resources</vt:lpstr>
      <vt:lpstr>Due Dates for Filing</vt:lpstr>
      <vt:lpstr>Access to Springbrook ACA Solution</vt:lpstr>
      <vt:lpstr>To log in to your Springbrook ACA Database</vt:lpstr>
      <vt:lpstr>The Portal</vt:lpstr>
      <vt:lpstr>To use your Springbrook ACA Database</vt:lpstr>
      <vt:lpstr>Cirrus platform is available for all users</vt:lpstr>
      <vt:lpstr>Cirrus Enhancements</vt:lpstr>
      <vt:lpstr>Cirrus Enhancements</vt:lpstr>
      <vt:lpstr>System view when you first launch Cirrus or Enterprise as a Provisioned client</vt:lpstr>
      <vt:lpstr>Change User Preferences</vt:lpstr>
      <vt:lpstr>Change User Preferences</vt:lpstr>
      <vt:lpstr>Job Viewer – Scheduled </vt:lpstr>
      <vt:lpstr>Job Viewer – Scheduled </vt:lpstr>
      <vt:lpstr>You will need to extract data from your Payroll solution to use our cloud hosted ACA solution.</vt:lpstr>
      <vt:lpstr>Getting your data ready to Import</vt:lpstr>
      <vt:lpstr>Disallowed Characters</vt:lpstr>
      <vt:lpstr>Disallowed Characters</vt:lpstr>
      <vt:lpstr>Batch Processing</vt:lpstr>
      <vt:lpstr>Batch Processing</vt:lpstr>
      <vt:lpstr>Batch Processing - Steps</vt:lpstr>
      <vt:lpstr>Batch Processing – Steps (cont.)</vt:lpstr>
      <vt:lpstr>Prepare to Import</vt:lpstr>
      <vt:lpstr>Import Formats – Employee File</vt:lpstr>
      <vt:lpstr>Import Formats – Dependent file</vt:lpstr>
      <vt:lpstr>Import Formats – Coverage File</vt:lpstr>
      <vt:lpstr>Import or Generate</vt:lpstr>
      <vt:lpstr>Edit Employees</vt:lpstr>
      <vt:lpstr>Edit Employer window</vt:lpstr>
      <vt:lpstr>FORMS</vt:lpstr>
      <vt:lpstr>Electronic Reporting</vt:lpstr>
      <vt:lpstr>Go to AIR and scroll down to the Apply button if you do not already have a TCC.</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lundin</dc:creator>
  <cp:lastModifiedBy>Perri Schott</cp:lastModifiedBy>
  <cp:revision>4</cp:revision>
  <dcterms:created xsi:type="dcterms:W3CDTF">2020-10-05T21:27:36Z</dcterms:created>
  <dcterms:modified xsi:type="dcterms:W3CDTF">2024-12-09T18:50:37Z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0x0101000528638DF88AE94CA1D4DE9B66342536</vt:lpwstr>
  </property>
</Properties>
</file>