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345" r:id="rId2"/>
    <p:sldId id="1805" r:id="rId3"/>
    <p:sldId id="1823" r:id="rId4"/>
    <p:sldId id="270" r:id="rId5"/>
    <p:sldId id="1809" r:id="rId6"/>
    <p:sldId id="1814" r:id="rId7"/>
    <p:sldId id="1836" r:id="rId8"/>
    <p:sldId id="1837" r:id="rId9"/>
    <p:sldId id="1838" r:id="rId10"/>
    <p:sldId id="1807" r:id="rId11"/>
    <p:sldId id="1808" r:id="rId12"/>
    <p:sldId id="1813" r:id="rId13"/>
    <p:sldId id="1810" r:id="rId14"/>
    <p:sldId id="1811" r:id="rId15"/>
    <p:sldId id="1815" r:id="rId16"/>
    <p:sldId id="1816" r:id="rId17"/>
    <p:sldId id="1817" r:id="rId18"/>
    <p:sldId id="1819" r:id="rId19"/>
    <p:sldId id="1820" r:id="rId20"/>
    <p:sldId id="1821" r:id="rId21"/>
    <p:sldId id="1840" r:id="rId22"/>
    <p:sldId id="416" r:id="rId23"/>
    <p:sldId id="1842" r:id="rId24"/>
    <p:sldId id="1843" r:id="rId25"/>
    <p:sldId id="417" r:id="rId26"/>
    <p:sldId id="1822" r:id="rId27"/>
    <p:sldId id="1839" r:id="rId28"/>
    <p:sldId id="1827" r:id="rId29"/>
    <p:sldId id="1826" r:id="rId30"/>
    <p:sldId id="1849" r:id="rId31"/>
    <p:sldId id="1833" r:id="rId32"/>
    <p:sldId id="1834" r:id="rId33"/>
    <p:sldId id="1835" r:id="rId34"/>
    <p:sldId id="267" r:id="rId35"/>
    <p:sldId id="1850" r:id="rId36"/>
    <p:sldId id="1851" r:id="rId37"/>
    <p:sldId id="1844" r:id="rId38"/>
    <p:sldId id="1845" r:id="rId39"/>
    <p:sldId id="1846" r:id="rId40"/>
    <p:sldId id="1852" r:id="rId41"/>
    <p:sldId id="1847" r:id="rId42"/>
    <p:sldId id="1848" r:id="rId43"/>
    <p:sldId id="1853" r:id="rId44"/>
    <p:sldId id="36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28" userDrawn="1">
          <p15:clr>
            <a:srgbClr val="A4A3A4"/>
          </p15:clr>
        </p15:guide>
        <p15:guide id="4" pos="210" userDrawn="1">
          <p15:clr>
            <a:srgbClr val="A4A3A4"/>
          </p15:clr>
        </p15:guide>
        <p15:guide id="5" pos="2472"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guide id="22" orient="horz" pos="3352" userDrawn="1">
          <p15:clr>
            <a:srgbClr val="A4A3A4"/>
          </p15:clr>
        </p15:guide>
        <p15:guide id="23" orient="horz" pos="1592" userDrawn="1">
          <p15:clr>
            <a:srgbClr val="A4A3A4"/>
          </p15:clr>
        </p15:guide>
        <p15:guide id="24"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banks, Allison (RIS-ATL)" initials="EA(" lastIdx="14" clrIdx="0">
    <p:extLst>
      <p:ext uri="{19B8F6BF-5375-455C-9EA6-DF929625EA0E}">
        <p15:presenceInfo xmlns:p15="http://schemas.microsoft.com/office/powerpoint/2012/main" userId="S-1-5-21-2734890129-506862872-3794469163-52371" providerId="AD"/>
      </p:ext>
    </p:extLst>
  </p:cmAuthor>
  <p:cmAuthor id="2" name="Stokes, Donna (RIS-ATL)" initials="SD(" lastIdx="2" clrIdx="1">
    <p:extLst>
      <p:ext uri="{19B8F6BF-5375-455C-9EA6-DF929625EA0E}">
        <p15:presenceInfo xmlns:p15="http://schemas.microsoft.com/office/powerpoint/2012/main" userId="S-1-5-21-2734890129-506862872-3794469163-2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B4B4B"/>
    <a:srgbClr val="1D3555"/>
    <a:srgbClr val="002060"/>
    <a:srgbClr val="00153E"/>
    <a:srgbClr val="213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DF9FD-ABBD-431B-BE03-A0BF2B023F9B}" v="3" dt="2024-12-17T14:01:53.16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93816" autoAdjust="0"/>
  </p:normalViewPr>
  <p:slideViewPr>
    <p:cSldViewPr snapToGrid="0" showGuides="1">
      <p:cViewPr varScale="1">
        <p:scale>
          <a:sx n="107" d="100"/>
          <a:sy n="107" d="100"/>
        </p:scale>
        <p:origin x="198" y="-54"/>
      </p:cViewPr>
      <p:guideLst>
        <p:guide pos="3840"/>
        <p:guide orient="horz" pos="528"/>
        <p:guide pos="210"/>
        <p:guide pos="2472"/>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 orient="horz" pos="3352"/>
        <p:guide orient="horz" pos="1592"/>
        <p:guide pos="2592"/>
      </p:guideLst>
    </p:cSldViewPr>
  </p:slideViewPr>
  <p:outlineViewPr>
    <p:cViewPr>
      <p:scale>
        <a:sx n="33" d="100"/>
        <a:sy n="33" d="100"/>
      </p:scale>
      <p:origin x="0" y="-9978"/>
    </p:cViewPr>
  </p:outlineViewPr>
  <p:notesTextViewPr>
    <p:cViewPr>
      <p:scale>
        <a:sx n="3" d="2"/>
        <a:sy n="3" d="2"/>
      </p:scale>
      <p:origin x="0" y="0"/>
    </p:cViewPr>
  </p:notesTextViewPr>
  <p:notesViewPr>
    <p:cSldViewPr snapToGrid="0" showGuides="1">
      <p:cViewPr varScale="1">
        <p:scale>
          <a:sx n="63" d="100"/>
          <a:sy n="63" d="100"/>
        </p:scale>
        <p:origin x="954" y="7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hipley" userId="86b4a100-07b0-4083-98f3-9242d74d2590" providerId="ADAL" clId="{BD4DF9FD-ABBD-431B-BE03-A0BF2B023F9B}"/>
    <pc:docChg chg="undo custSel addSld delSld modSld">
      <pc:chgData name="Emily Shipley" userId="86b4a100-07b0-4083-98f3-9242d74d2590" providerId="ADAL" clId="{BD4DF9FD-ABBD-431B-BE03-A0BF2B023F9B}" dt="2024-12-17T14:27:39.612" v="542" actId="20577"/>
      <pc:docMkLst>
        <pc:docMk/>
      </pc:docMkLst>
      <pc:sldChg chg="modSp mod">
        <pc:chgData name="Emily Shipley" userId="86b4a100-07b0-4083-98f3-9242d74d2590" providerId="ADAL" clId="{BD4DF9FD-ABBD-431B-BE03-A0BF2B023F9B}" dt="2024-12-17T14:27:39.612" v="542" actId="20577"/>
        <pc:sldMkLst>
          <pc:docMk/>
          <pc:sldMk cId="2201434345" sldId="365"/>
        </pc:sldMkLst>
        <pc:spChg chg="mod">
          <ac:chgData name="Emily Shipley" userId="86b4a100-07b0-4083-98f3-9242d74d2590" providerId="ADAL" clId="{BD4DF9FD-ABBD-431B-BE03-A0BF2B023F9B}" dt="2024-12-17T14:27:39.612" v="542" actId="20577"/>
          <ac:spMkLst>
            <pc:docMk/>
            <pc:sldMk cId="2201434345" sldId="365"/>
            <ac:spMk id="7" creationId="{7F51AE7B-97B8-8A44-809E-FB11D3D41C50}"/>
          </ac:spMkLst>
        </pc:spChg>
      </pc:sldChg>
      <pc:sldChg chg="addSp delSp modSp mod">
        <pc:chgData name="Emily Shipley" userId="86b4a100-07b0-4083-98f3-9242d74d2590" providerId="ADAL" clId="{BD4DF9FD-ABBD-431B-BE03-A0BF2B023F9B}" dt="2024-12-17T14:01:24.344" v="376" actId="20577"/>
        <pc:sldMkLst>
          <pc:docMk/>
          <pc:sldMk cId="3728594427" sldId="416"/>
        </pc:sldMkLst>
        <pc:spChg chg="mod">
          <ac:chgData name="Emily Shipley" userId="86b4a100-07b0-4083-98f3-9242d74d2590" providerId="ADAL" clId="{BD4DF9FD-ABBD-431B-BE03-A0BF2B023F9B}" dt="2024-12-17T14:01:24.344" v="376" actId="20577"/>
          <ac:spMkLst>
            <pc:docMk/>
            <pc:sldMk cId="3728594427" sldId="416"/>
            <ac:spMk id="3" creationId="{32C5052F-3B84-46A0-8BB2-4E6243E1B1D3}"/>
          </ac:spMkLst>
        </pc:spChg>
        <pc:picChg chg="del">
          <ac:chgData name="Emily Shipley" userId="86b4a100-07b0-4083-98f3-9242d74d2590" providerId="ADAL" clId="{BD4DF9FD-ABBD-431B-BE03-A0BF2B023F9B}" dt="2024-12-16T22:29:51.420" v="24" actId="478"/>
          <ac:picMkLst>
            <pc:docMk/>
            <pc:sldMk cId="3728594427" sldId="416"/>
            <ac:picMk id="6" creationId="{59A53248-5F3F-05C5-D42D-7E5FC500328B}"/>
          </ac:picMkLst>
        </pc:picChg>
        <pc:picChg chg="add mod">
          <ac:chgData name="Emily Shipley" userId="86b4a100-07b0-4083-98f3-9242d74d2590" providerId="ADAL" clId="{BD4DF9FD-ABBD-431B-BE03-A0BF2B023F9B}" dt="2024-12-16T22:30:02.622" v="29" actId="14100"/>
          <ac:picMkLst>
            <pc:docMk/>
            <pc:sldMk cId="3728594427" sldId="416"/>
            <ac:picMk id="7" creationId="{51E3AB82-7542-3F38-AE45-4AA4F99E48DA}"/>
          </ac:picMkLst>
        </pc:picChg>
      </pc:sldChg>
      <pc:sldChg chg="add del">
        <pc:chgData name="Emily Shipley" userId="86b4a100-07b0-4083-98f3-9242d74d2590" providerId="ADAL" clId="{BD4DF9FD-ABBD-431B-BE03-A0BF2B023F9B}" dt="2024-12-17T14:10:32.466" v="379" actId="47"/>
        <pc:sldMkLst>
          <pc:docMk/>
          <pc:sldMk cId="923263903" sldId="418"/>
        </pc:sldMkLst>
      </pc:sldChg>
      <pc:sldChg chg="modSp mod">
        <pc:chgData name="Emily Shipley" userId="86b4a100-07b0-4083-98f3-9242d74d2590" providerId="ADAL" clId="{BD4DF9FD-ABBD-431B-BE03-A0BF2B023F9B}" dt="2024-12-17T13:27:17.737" v="127" actId="20577"/>
        <pc:sldMkLst>
          <pc:docMk/>
          <pc:sldMk cId="2890174345" sldId="1805"/>
        </pc:sldMkLst>
        <pc:spChg chg="mod">
          <ac:chgData name="Emily Shipley" userId="86b4a100-07b0-4083-98f3-9242d74d2590" providerId="ADAL" clId="{BD4DF9FD-ABBD-431B-BE03-A0BF2B023F9B}" dt="2024-12-17T13:27:17.737" v="127" actId="20577"/>
          <ac:spMkLst>
            <pc:docMk/>
            <pc:sldMk cId="2890174345" sldId="1805"/>
            <ac:spMk id="6" creationId="{455DA9A1-A998-448B-BBD8-A77FAFE2A0D2}"/>
          </ac:spMkLst>
        </pc:spChg>
      </pc:sldChg>
      <pc:sldChg chg="modSp mod">
        <pc:chgData name="Emily Shipley" userId="86b4a100-07b0-4083-98f3-9242d74d2590" providerId="ADAL" clId="{BD4DF9FD-ABBD-431B-BE03-A0BF2B023F9B}" dt="2024-12-17T13:43:58.158" v="208" actId="20577"/>
        <pc:sldMkLst>
          <pc:docMk/>
          <pc:sldMk cId="1278237023" sldId="1808"/>
        </pc:sldMkLst>
        <pc:spChg chg="mod">
          <ac:chgData name="Emily Shipley" userId="86b4a100-07b0-4083-98f3-9242d74d2590" providerId="ADAL" clId="{BD4DF9FD-ABBD-431B-BE03-A0BF2B023F9B}" dt="2024-12-17T13:43:58.158" v="208" actId="20577"/>
          <ac:spMkLst>
            <pc:docMk/>
            <pc:sldMk cId="1278237023" sldId="1808"/>
            <ac:spMk id="6" creationId="{455DA9A1-A998-448B-BBD8-A77FAFE2A0D2}"/>
          </ac:spMkLst>
        </pc:spChg>
      </pc:sldChg>
      <pc:sldChg chg="addSp modSp mod">
        <pc:chgData name="Emily Shipley" userId="86b4a100-07b0-4083-98f3-9242d74d2590" providerId="ADAL" clId="{BD4DF9FD-ABBD-431B-BE03-A0BF2B023F9B}" dt="2024-12-17T13:49:59.109" v="360" actId="13926"/>
        <pc:sldMkLst>
          <pc:docMk/>
          <pc:sldMk cId="2810063271" sldId="1810"/>
        </pc:sldMkLst>
        <pc:spChg chg="mod">
          <ac:chgData name="Emily Shipley" userId="86b4a100-07b0-4083-98f3-9242d74d2590" providerId="ADAL" clId="{BD4DF9FD-ABBD-431B-BE03-A0BF2B023F9B}" dt="2024-12-17T13:49:59.109" v="360" actId="13926"/>
          <ac:spMkLst>
            <pc:docMk/>
            <pc:sldMk cId="2810063271" sldId="1810"/>
            <ac:spMk id="6" creationId="{455DA9A1-A998-448B-BBD8-A77FAFE2A0D2}"/>
          </ac:spMkLst>
        </pc:spChg>
        <pc:picChg chg="add mod">
          <ac:chgData name="Emily Shipley" userId="86b4a100-07b0-4083-98f3-9242d74d2590" providerId="ADAL" clId="{BD4DF9FD-ABBD-431B-BE03-A0BF2B023F9B}" dt="2024-12-17T13:49:12.117" v="356" actId="1076"/>
          <ac:picMkLst>
            <pc:docMk/>
            <pc:sldMk cId="2810063271" sldId="1810"/>
            <ac:picMk id="3" creationId="{B48032D6-A46E-6232-CE31-D22FBB7953E8}"/>
          </ac:picMkLst>
        </pc:picChg>
        <pc:picChg chg="mod">
          <ac:chgData name="Emily Shipley" userId="86b4a100-07b0-4083-98f3-9242d74d2590" providerId="ADAL" clId="{BD4DF9FD-ABBD-431B-BE03-A0BF2B023F9B}" dt="2024-12-17T13:49:37.147" v="359" actId="1076"/>
          <ac:picMkLst>
            <pc:docMk/>
            <pc:sldMk cId="2810063271" sldId="1810"/>
            <ac:picMk id="7" creationId="{A53DABB2-0E7C-4FA0-B172-3BCF53DC9276}"/>
          </ac:picMkLst>
        </pc:picChg>
      </pc:sldChg>
      <pc:sldChg chg="delSp modSp mod">
        <pc:chgData name="Emily Shipley" userId="86b4a100-07b0-4083-98f3-9242d74d2590" providerId="ADAL" clId="{BD4DF9FD-ABBD-431B-BE03-A0BF2B023F9B}" dt="2024-12-17T13:50:15.609" v="362" actId="478"/>
        <pc:sldMkLst>
          <pc:docMk/>
          <pc:sldMk cId="3919786072" sldId="1811"/>
        </pc:sldMkLst>
        <pc:spChg chg="mod">
          <ac:chgData name="Emily Shipley" userId="86b4a100-07b0-4083-98f3-9242d74d2590" providerId="ADAL" clId="{BD4DF9FD-ABBD-431B-BE03-A0BF2B023F9B}" dt="2024-12-17T13:50:10.233" v="361" actId="6549"/>
          <ac:spMkLst>
            <pc:docMk/>
            <pc:sldMk cId="3919786072" sldId="1811"/>
            <ac:spMk id="6" creationId="{455DA9A1-A998-448B-BBD8-A77FAFE2A0D2}"/>
          </ac:spMkLst>
        </pc:spChg>
        <pc:picChg chg="del">
          <ac:chgData name="Emily Shipley" userId="86b4a100-07b0-4083-98f3-9242d74d2590" providerId="ADAL" clId="{BD4DF9FD-ABBD-431B-BE03-A0BF2B023F9B}" dt="2024-12-17T13:50:15.609" v="362" actId="478"/>
          <ac:picMkLst>
            <pc:docMk/>
            <pc:sldMk cId="3919786072" sldId="1811"/>
            <ac:picMk id="5" creationId="{645ACE98-9E15-460F-87AE-6C9AB47C275D}"/>
          </ac:picMkLst>
        </pc:picChg>
      </pc:sldChg>
      <pc:sldChg chg="addSp delSp modSp mod">
        <pc:chgData name="Emily Shipley" userId="86b4a100-07b0-4083-98f3-9242d74d2590" providerId="ADAL" clId="{BD4DF9FD-ABBD-431B-BE03-A0BF2B023F9B}" dt="2024-12-17T13:36:56.949" v="135" actId="14100"/>
        <pc:sldMkLst>
          <pc:docMk/>
          <pc:sldMk cId="3999362956" sldId="1814"/>
        </pc:sldMkLst>
        <pc:picChg chg="del mod">
          <ac:chgData name="Emily Shipley" userId="86b4a100-07b0-4083-98f3-9242d74d2590" providerId="ADAL" clId="{BD4DF9FD-ABBD-431B-BE03-A0BF2B023F9B}" dt="2024-12-17T13:36:41.239" v="131" actId="478"/>
          <ac:picMkLst>
            <pc:docMk/>
            <pc:sldMk cId="3999362956" sldId="1814"/>
            <ac:picMk id="3" creationId="{4CCA7EB2-6C2E-5BC0-3104-D9A0BC4E288D}"/>
          </ac:picMkLst>
        </pc:picChg>
        <pc:picChg chg="add mod">
          <ac:chgData name="Emily Shipley" userId="86b4a100-07b0-4083-98f3-9242d74d2590" providerId="ADAL" clId="{BD4DF9FD-ABBD-431B-BE03-A0BF2B023F9B}" dt="2024-12-17T13:36:56.949" v="135" actId="14100"/>
          <ac:picMkLst>
            <pc:docMk/>
            <pc:sldMk cId="3999362956" sldId="1814"/>
            <ac:picMk id="4" creationId="{569033B6-AADB-9A71-B9BA-55C5BD5CE243}"/>
          </ac:picMkLst>
        </pc:picChg>
      </pc:sldChg>
      <pc:sldChg chg="modSp mod">
        <pc:chgData name="Emily Shipley" userId="86b4a100-07b0-4083-98f3-9242d74d2590" providerId="ADAL" clId="{BD4DF9FD-ABBD-431B-BE03-A0BF2B023F9B}" dt="2024-12-16T15:34:57.423" v="1" actId="27636"/>
        <pc:sldMkLst>
          <pc:docMk/>
          <pc:sldMk cId="367081183" sldId="1819"/>
        </pc:sldMkLst>
        <pc:spChg chg="mod">
          <ac:chgData name="Emily Shipley" userId="86b4a100-07b0-4083-98f3-9242d74d2590" providerId="ADAL" clId="{BD4DF9FD-ABBD-431B-BE03-A0BF2B023F9B}" dt="2024-12-16T15:34:57.423" v="1" actId="27636"/>
          <ac:spMkLst>
            <pc:docMk/>
            <pc:sldMk cId="367081183" sldId="1819"/>
            <ac:spMk id="11" creationId="{33FD86F8-073D-4F30-8740-1CB690F3D1D9}"/>
          </ac:spMkLst>
        </pc:spChg>
      </pc:sldChg>
      <pc:sldChg chg="modSp mod">
        <pc:chgData name="Emily Shipley" userId="86b4a100-07b0-4083-98f3-9242d74d2590" providerId="ADAL" clId="{BD4DF9FD-ABBD-431B-BE03-A0BF2B023F9B}" dt="2024-12-16T15:36:51.455" v="3" actId="20577"/>
        <pc:sldMkLst>
          <pc:docMk/>
          <pc:sldMk cId="1997792744" sldId="1821"/>
        </pc:sldMkLst>
        <pc:spChg chg="mod">
          <ac:chgData name="Emily Shipley" userId="86b4a100-07b0-4083-98f3-9242d74d2590" providerId="ADAL" clId="{BD4DF9FD-ABBD-431B-BE03-A0BF2B023F9B}" dt="2024-12-16T15:36:51.455" v="3" actId="20577"/>
          <ac:spMkLst>
            <pc:docMk/>
            <pc:sldMk cId="1997792744" sldId="1821"/>
            <ac:spMk id="5" creationId="{04A8EB02-7D3B-4D58-AE73-CFB35FA225B0}"/>
          </ac:spMkLst>
        </pc:spChg>
      </pc:sldChg>
      <pc:sldChg chg="addSp delSp modSp mod">
        <pc:chgData name="Emily Shipley" userId="86b4a100-07b0-4083-98f3-9242d74d2590" providerId="ADAL" clId="{BD4DF9FD-ABBD-431B-BE03-A0BF2B023F9B}" dt="2024-12-17T14:11:16.578" v="385" actId="20577"/>
        <pc:sldMkLst>
          <pc:docMk/>
          <pc:sldMk cId="1404777651" sldId="1826"/>
        </pc:sldMkLst>
        <pc:spChg chg="mod">
          <ac:chgData name="Emily Shipley" userId="86b4a100-07b0-4083-98f3-9242d74d2590" providerId="ADAL" clId="{BD4DF9FD-ABBD-431B-BE03-A0BF2B023F9B}" dt="2024-12-17T14:11:16.578" v="385" actId="20577"/>
          <ac:spMkLst>
            <pc:docMk/>
            <pc:sldMk cId="1404777651" sldId="1826"/>
            <ac:spMk id="8" creationId="{9C9105F8-727F-4BD3-9C38-4CDB894D1ED1}"/>
          </ac:spMkLst>
        </pc:spChg>
        <pc:picChg chg="add mod">
          <ac:chgData name="Emily Shipley" userId="86b4a100-07b0-4083-98f3-9242d74d2590" providerId="ADAL" clId="{BD4DF9FD-ABBD-431B-BE03-A0BF2B023F9B}" dt="2024-12-16T22:32:49.513" v="54" actId="14100"/>
          <ac:picMkLst>
            <pc:docMk/>
            <pc:sldMk cId="1404777651" sldId="1826"/>
            <ac:picMk id="4" creationId="{2CD85F27-4F7E-9F3F-F08D-6364C77E9A72}"/>
          </ac:picMkLst>
        </pc:picChg>
        <pc:picChg chg="del">
          <ac:chgData name="Emily Shipley" userId="86b4a100-07b0-4083-98f3-9242d74d2590" providerId="ADAL" clId="{BD4DF9FD-ABBD-431B-BE03-A0BF2B023F9B}" dt="2024-12-16T22:32:40.808" v="51" actId="478"/>
          <ac:picMkLst>
            <pc:docMk/>
            <pc:sldMk cId="1404777651" sldId="1826"/>
            <ac:picMk id="6" creationId="{B904D05A-4A26-14FA-C258-65DE7A9B56A5}"/>
          </ac:picMkLst>
        </pc:picChg>
      </pc:sldChg>
      <pc:sldChg chg="del">
        <pc:chgData name="Emily Shipley" userId="86b4a100-07b0-4083-98f3-9242d74d2590" providerId="ADAL" clId="{BD4DF9FD-ABBD-431B-BE03-A0BF2B023F9B}" dt="2024-12-17T14:10:34.308" v="380" actId="47"/>
        <pc:sldMkLst>
          <pc:docMk/>
          <pc:sldMk cId="3584920274" sldId="1829"/>
        </pc:sldMkLst>
      </pc:sldChg>
      <pc:sldChg chg="del">
        <pc:chgData name="Emily Shipley" userId="86b4a100-07b0-4083-98f3-9242d74d2590" providerId="ADAL" clId="{BD4DF9FD-ABBD-431B-BE03-A0BF2B023F9B}" dt="2024-12-17T14:10:36.558" v="381" actId="47"/>
        <pc:sldMkLst>
          <pc:docMk/>
          <pc:sldMk cId="1810660744" sldId="1830"/>
        </pc:sldMkLst>
      </pc:sldChg>
      <pc:sldChg chg="del">
        <pc:chgData name="Emily Shipley" userId="86b4a100-07b0-4083-98f3-9242d74d2590" providerId="ADAL" clId="{BD4DF9FD-ABBD-431B-BE03-A0BF2B023F9B}" dt="2024-12-17T14:10:39.173" v="382" actId="47"/>
        <pc:sldMkLst>
          <pc:docMk/>
          <pc:sldMk cId="2777533719" sldId="1831"/>
        </pc:sldMkLst>
      </pc:sldChg>
      <pc:sldChg chg="del">
        <pc:chgData name="Emily Shipley" userId="86b4a100-07b0-4083-98f3-9242d74d2590" providerId="ADAL" clId="{BD4DF9FD-ABBD-431B-BE03-A0BF2B023F9B}" dt="2024-12-17T14:10:41.447" v="383" actId="47"/>
        <pc:sldMkLst>
          <pc:docMk/>
          <pc:sldMk cId="3284928785" sldId="1832"/>
        </pc:sldMkLst>
      </pc:sldChg>
      <pc:sldChg chg="addSp delSp modSp mod">
        <pc:chgData name="Emily Shipley" userId="86b4a100-07b0-4083-98f3-9242d74d2590" providerId="ADAL" clId="{BD4DF9FD-ABBD-431B-BE03-A0BF2B023F9B}" dt="2024-12-16T22:36:21.986" v="67" actId="14100"/>
        <pc:sldMkLst>
          <pc:docMk/>
          <pc:sldMk cId="308371069" sldId="1833"/>
        </pc:sldMkLst>
        <pc:picChg chg="del">
          <ac:chgData name="Emily Shipley" userId="86b4a100-07b0-4083-98f3-9242d74d2590" providerId="ADAL" clId="{BD4DF9FD-ABBD-431B-BE03-A0BF2B023F9B}" dt="2024-12-16T22:36:14.340" v="64" actId="478"/>
          <ac:picMkLst>
            <pc:docMk/>
            <pc:sldMk cId="308371069" sldId="1833"/>
            <ac:picMk id="4" creationId="{FD82E430-CB5E-9FCF-BF33-88D758DF3C59}"/>
          </ac:picMkLst>
        </pc:picChg>
        <pc:picChg chg="add mod">
          <ac:chgData name="Emily Shipley" userId="86b4a100-07b0-4083-98f3-9242d74d2590" providerId="ADAL" clId="{BD4DF9FD-ABBD-431B-BE03-A0BF2B023F9B}" dt="2024-12-16T22:36:21.986" v="67" actId="14100"/>
          <ac:picMkLst>
            <pc:docMk/>
            <pc:sldMk cId="308371069" sldId="1833"/>
            <ac:picMk id="5" creationId="{A41E4230-6BFF-BDE7-AF75-788612089E61}"/>
          </ac:picMkLst>
        </pc:picChg>
      </pc:sldChg>
      <pc:sldChg chg="addSp delSp modSp mod">
        <pc:chgData name="Emily Shipley" userId="86b4a100-07b0-4083-98f3-9242d74d2590" providerId="ADAL" clId="{BD4DF9FD-ABBD-431B-BE03-A0BF2B023F9B}" dt="2024-12-17T13:35:16.249" v="129" actId="20577"/>
        <pc:sldMkLst>
          <pc:docMk/>
          <pc:sldMk cId="1404386734" sldId="1836"/>
        </pc:sldMkLst>
        <pc:spChg chg="mod">
          <ac:chgData name="Emily Shipley" userId="86b4a100-07b0-4083-98f3-9242d74d2590" providerId="ADAL" clId="{BD4DF9FD-ABBD-431B-BE03-A0BF2B023F9B}" dt="2024-12-17T13:35:16.249" v="129" actId="20577"/>
          <ac:spMkLst>
            <pc:docMk/>
            <pc:sldMk cId="1404386734" sldId="1836"/>
            <ac:spMk id="6" creationId="{455DA9A1-A998-448B-BBD8-A77FAFE2A0D2}"/>
          </ac:spMkLst>
        </pc:spChg>
        <pc:picChg chg="add mod">
          <ac:chgData name="Emily Shipley" userId="86b4a100-07b0-4083-98f3-9242d74d2590" providerId="ADAL" clId="{BD4DF9FD-ABBD-431B-BE03-A0BF2B023F9B}" dt="2024-12-16T22:22:04.042" v="11" actId="14100"/>
          <ac:picMkLst>
            <pc:docMk/>
            <pc:sldMk cId="1404386734" sldId="1836"/>
            <ac:picMk id="4" creationId="{F5CF0615-D4D1-FDB6-56E3-95A1ACEC566A}"/>
          </ac:picMkLst>
        </pc:picChg>
        <pc:picChg chg="del">
          <ac:chgData name="Emily Shipley" userId="86b4a100-07b0-4083-98f3-9242d74d2590" providerId="ADAL" clId="{BD4DF9FD-ABBD-431B-BE03-A0BF2B023F9B}" dt="2024-12-16T22:21:51.683" v="6" actId="478"/>
          <ac:picMkLst>
            <pc:docMk/>
            <pc:sldMk cId="1404386734" sldId="1836"/>
            <ac:picMk id="5" creationId="{9FAD3B62-55BA-C615-3476-114C33FEE515}"/>
          </ac:picMkLst>
        </pc:picChg>
      </pc:sldChg>
      <pc:sldChg chg="addSp delSp modSp mod">
        <pc:chgData name="Emily Shipley" userId="86b4a100-07b0-4083-98f3-9242d74d2590" providerId="ADAL" clId="{BD4DF9FD-ABBD-431B-BE03-A0BF2B023F9B}" dt="2024-12-16T22:27:37.217" v="23" actId="478"/>
        <pc:sldMkLst>
          <pc:docMk/>
          <pc:sldMk cId="1885655743" sldId="1838"/>
        </pc:sldMkLst>
        <pc:picChg chg="add del mod">
          <ac:chgData name="Emily Shipley" userId="86b4a100-07b0-4083-98f3-9242d74d2590" providerId="ADAL" clId="{BD4DF9FD-ABBD-431B-BE03-A0BF2B023F9B}" dt="2024-12-16T22:27:36.506" v="22" actId="22"/>
          <ac:picMkLst>
            <pc:docMk/>
            <pc:sldMk cId="1885655743" sldId="1838"/>
            <ac:picMk id="4" creationId="{5BD6EA07-5A9F-A9B8-0B82-DD25DD75959F}"/>
          </ac:picMkLst>
        </pc:picChg>
        <pc:picChg chg="add del">
          <ac:chgData name="Emily Shipley" userId="86b4a100-07b0-4083-98f3-9242d74d2590" providerId="ADAL" clId="{BD4DF9FD-ABBD-431B-BE03-A0BF2B023F9B}" dt="2024-12-16T22:27:37.217" v="23" actId="478"/>
          <ac:picMkLst>
            <pc:docMk/>
            <pc:sldMk cId="1885655743" sldId="1838"/>
            <ac:picMk id="5" creationId="{F80C8CFF-6BF7-498C-923F-40396DC9D3DD}"/>
          </ac:picMkLst>
        </pc:picChg>
      </pc:sldChg>
      <pc:sldChg chg="modSp mod">
        <pc:chgData name="Emily Shipley" userId="86b4a100-07b0-4083-98f3-9242d74d2590" providerId="ADAL" clId="{BD4DF9FD-ABBD-431B-BE03-A0BF2B023F9B}" dt="2024-12-16T22:30:50.951" v="50" actId="6549"/>
        <pc:sldMkLst>
          <pc:docMk/>
          <pc:sldMk cId="3819048965" sldId="1842"/>
        </pc:sldMkLst>
        <pc:spChg chg="mod">
          <ac:chgData name="Emily Shipley" userId="86b4a100-07b0-4083-98f3-9242d74d2590" providerId="ADAL" clId="{BD4DF9FD-ABBD-431B-BE03-A0BF2B023F9B}" dt="2024-12-16T22:30:50.951" v="50" actId="6549"/>
          <ac:spMkLst>
            <pc:docMk/>
            <pc:sldMk cId="3819048965" sldId="1842"/>
            <ac:spMk id="12" creationId="{D523EF39-F2C6-65C4-BFCD-4A78BF2A8776}"/>
          </ac:spMkLst>
        </pc:spChg>
      </pc:sldChg>
      <pc:sldChg chg="addSp delSp modSp mod">
        <pc:chgData name="Emily Shipley" userId="86b4a100-07b0-4083-98f3-9242d74d2590" providerId="ADAL" clId="{BD4DF9FD-ABBD-431B-BE03-A0BF2B023F9B}" dt="2024-12-17T14:21:43.257" v="448" actId="20577"/>
        <pc:sldMkLst>
          <pc:docMk/>
          <pc:sldMk cId="884682731" sldId="1844"/>
        </pc:sldMkLst>
        <pc:spChg chg="mod ord">
          <ac:chgData name="Emily Shipley" userId="86b4a100-07b0-4083-98f3-9242d74d2590" providerId="ADAL" clId="{BD4DF9FD-ABBD-431B-BE03-A0BF2B023F9B}" dt="2024-12-16T22:39:24.221" v="79" actId="166"/>
          <ac:spMkLst>
            <pc:docMk/>
            <pc:sldMk cId="884682731" sldId="1844"/>
            <ac:spMk id="10" creationId="{02E61719-FCFD-FE7F-BE85-E93B51B6369E}"/>
          </ac:spMkLst>
        </pc:spChg>
        <pc:spChg chg="mod">
          <ac:chgData name="Emily Shipley" userId="86b4a100-07b0-4083-98f3-9242d74d2590" providerId="ADAL" clId="{BD4DF9FD-ABBD-431B-BE03-A0BF2B023F9B}" dt="2024-12-17T14:21:43.257" v="448" actId="20577"/>
          <ac:spMkLst>
            <pc:docMk/>
            <pc:sldMk cId="884682731" sldId="1844"/>
            <ac:spMk id="12" creationId="{50ABF72F-F277-D8D5-1BB6-F43CBFB41CFF}"/>
          </ac:spMkLst>
        </pc:spChg>
        <pc:spChg chg="mod ord">
          <ac:chgData name="Emily Shipley" userId="86b4a100-07b0-4083-98f3-9242d74d2590" providerId="ADAL" clId="{BD4DF9FD-ABBD-431B-BE03-A0BF2B023F9B}" dt="2024-12-16T22:40:53.558" v="94" actId="1076"/>
          <ac:spMkLst>
            <pc:docMk/>
            <pc:sldMk cId="884682731" sldId="1844"/>
            <ac:spMk id="13" creationId="{0C642866-53D2-5ED2-A723-D796F28DE311}"/>
          </ac:spMkLst>
        </pc:spChg>
        <pc:picChg chg="add del mod">
          <ac:chgData name="Emily Shipley" userId="86b4a100-07b0-4083-98f3-9242d74d2590" providerId="ADAL" clId="{BD4DF9FD-ABBD-431B-BE03-A0BF2B023F9B}" dt="2024-12-16T22:39:29.614" v="84" actId="22"/>
          <ac:picMkLst>
            <pc:docMk/>
            <pc:sldMk cId="884682731" sldId="1844"/>
            <ac:picMk id="5" creationId="{E1D91673-2F00-6B3F-D533-AA527F1D342A}"/>
          </ac:picMkLst>
        </pc:picChg>
        <pc:picChg chg="add del">
          <ac:chgData name="Emily Shipley" userId="86b4a100-07b0-4083-98f3-9242d74d2590" providerId="ADAL" clId="{BD4DF9FD-ABBD-431B-BE03-A0BF2B023F9B}" dt="2024-12-16T22:39:30.267" v="85" actId="478"/>
          <ac:picMkLst>
            <pc:docMk/>
            <pc:sldMk cId="884682731" sldId="1844"/>
            <ac:picMk id="7" creationId="{7E8B1F69-F6EF-F986-C47F-AC508BC2A847}"/>
          </ac:picMkLst>
        </pc:picChg>
        <pc:picChg chg="add mod">
          <ac:chgData name="Emily Shipley" userId="86b4a100-07b0-4083-98f3-9242d74d2590" providerId="ADAL" clId="{BD4DF9FD-ABBD-431B-BE03-A0BF2B023F9B}" dt="2024-12-16T22:40:37.104" v="92" actId="14100"/>
          <ac:picMkLst>
            <pc:docMk/>
            <pc:sldMk cId="884682731" sldId="1844"/>
            <ac:picMk id="8" creationId="{495376BF-3DFF-1BB7-74B4-6045E8B21787}"/>
          </ac:picMkLst>
        </pc:picChg>
        <pc:picChg chg="del mod">
          <ac:chgData name="Emily Shipley" userId="86b4a100-07b0-4083-98f3-9242d74d2590" providerId="ADAL" clId="{BD4DF9FD-ABBD-431B-BE03-A0BF2B023F9B}" dt="2024-12-16T22:40:08.288" v="89" actId="478"/>
          <ac:picMkLst>
            <pc:docMk/>
            <pc:sldMk cId="884682731" sldId="1844"/>
            <ac:picMk id="11" creationId="{88ADAB69-449D-136E-F79F-E17E3BE05291}"/>
          </ac:picMkLst>
        </pc:picChg>
      </pc:sldChg>
      <pc:sldChg chg="addSp delSp modSp mod">
        <pc:chgData name="Emily Shipley" userId="86b4a100-07b0-4083-98f3-9242d74d2590" providerId="ADAL" clId="{BD4DF9FD-ABBD-431B-BE03-A0BF2B023F9B}" dt="2024-12-16T22:45:24.740" v="118" actId="1582"/>
        <pc:sldMkLst>
          <pc:docMk/>
          <pc:sldMk cId="1102775042" sldId="1846"/>
        </pc:sldMkLst>
        <pc:spChg chg="mod ord">
          <ac:chgData name="Emily Shipley" userId="86b4a100-07b0-4083-98f3-9242d74d2590" providerId="ADAL" clId="{BD4DF9FD-ABBD-431B-BE03-A0BF2B023F9B}" dt="2024-12-16T22:44:28.818" v="111" actId="14100"/>
          <ac:spMkLst>
            <pc:docMk/>
            <pc:sldMk cId="1102775042" sldId="1846"/>
            <ac:spMk id="8" creationId="{74E2A4FE-A8AD-E887-7AE7-1DCE97B5848A}"/>
          </ac:spMkLst>
        </pc:spChg>
        <pc:spChg chg="mod ord">
          <ac:chgData name="Emily Shipley" userId="86b4a100-07b0-4083-98f3-9242d74d2590" providerId="ADAL" clId="{BD4DF9FD-ABBD-431B-BE03-A0BF2B023F9B}" dt="2024-12-16T22:44:44.142" v="113" actId="14100"/>
          <ac:spMkLst>
            <pc:docMk/>
            <pc:sldMk cId="1102775042" sldId="1846"/>
            <ac:spMk id="11" creationId="{1D392084-934B-D09F-7B60-E39A1EE67C49}"/>
          </ac:spMkLst>
        </pc:spChg>
        <pc:spChg chg="mod ord">
          <ac:chgData name="Emily Shipley" userId="86b4a100-07b0-4083-98f3-9242d74d2590" providerId="ADAL" clId="{BD4DF9FD-ABBD-431B-BE03-A0BF2B023F9B}" dt="2024-12-16T22:45:24.740" v="118" actId="1582"/>
          <ac:spMkLst>
            <pc:docMk/>
            <pc:sldMk cId="1102775042" sldId="1846"/>
            <ac:spMk id="12" creationId="{7FAA8282-83C8-DB10-D11C-7BC598F9D719}"/>
          </ac:spMkLst>
        </pc:spChg>
        <pc:spChg chg="mod ord">
          <ac:chgData name="Emily Shipley" userId="86b4a100-07b0-4083-98f3-9242d74d2590" providerId="ADAL" clId="{BD4DF9FD-ABBD-431B-BE03-A0BF2B023F9B}" dt="2024-12-16T22:43:54.484" v="106" actId="1076"/>
          <ac:spMkLst>
            <pc:docMk/>
            <pc:sldMk cId="1102775042" sldId="1846"/>
            <ac:spMk id="15" creationId="{1FC3C263-416B-2B7E-87BE-762EE796BCE5}"/>
          </ac:spMkLst>
        </pc:spChg>
        <pc:picChg chg="del">
          <ac:chgData name="Emily Shipley" userId="86b4a100-07b0-4083-98f3-9242d74d2590" providerId="ADAL" clId="{BD4DF9FD-ABBD-431B-BE03-A0BF2B023F9B}" dt="2024-12-16T22:43:11.221" v="95" actId="478"/>
          <ac:picMkLst>
            <pc:docMk/>
            <pc:sldMk cId="1102775042" sldId="1846"/>
            <ac:picMk id="5" creationId="{ADE8CA02-A8F8-A1EC-1FEA-24F330690509}"/>
          </ac:picMkLst>
        </pc:picChg>
        <pc:picChg chg="add mod">
          <ac:chgData name="Emily Shipley" userId="86b4a100-07b0-4083-98f3-9242d74d2590" providerId="ADAL" clId="{BD4DF9FD-ABBD-431B-BE03-A0BF2B023F9B}" dt="2024-12-16T22:43:39.659" v="104" actId="14100"/>
          <ac:picMkLst>
            <pc:docMk/>
            <pc:sldMk cId="1102775042" sldId="1846"/>
            <ac:picMk id="9" creationId="{AB5668F5-6F82-DA1E-745E-C796DBE9DBE1}"/>
          </ac:picMkLst>
        </pc:picChg>
      </pc:sldChg>
      <pc:sldChg chg="addSp delSp modSp mod">
        <pc:chgData name="Emily Shipley" userId="86b4a100-07b0-4083-98f3-9242d74d2590" providerId="ADAL" clId="{BD4DF9FD-ABBD-431B-BE03-A0BF2B023F9B}" dt="2024-12-16T22:34:55.282" v="63" actId="1076"/>
        <pc:sldMkLst>
          <pc:docMk/>
          <pc:sldMk cId="223378836" sldId="1849"/>
        </pc:sldMkLst>
        <pc:picChg chg="del">
          <ac:chgData name="Emily Shipley" userId="86b4a100-07b0-4083-98f3-9242d74d2590" providerId="ADAL" clId="{BD4DF9FD-ABBD-431B-BE03-A0BF2B023F9B}" dt="2024-12-16T22:34:47.105" v="60" actId="478"/>
          <ac:picMkLst>
            <pc:docMk/>
            <pc:sldMk cId="223378836" sldId="1849"/>
            <ac:picMk id="5" creationId="{0827140E-6FF2-28BB-E1D4-9B1309FA5C72}"/>
          </ac:picMkLst>
        </pc:picChg>
        <pc:picChg chg="add mod">
          <ac:chgData name="Emily Shipley" userId="86b4a100-07b0-4083-98f3-9242d74d2590" providerId="ADAL" clId="{BD4DF9FD-ABBD-431B-BE03-A0BF2B023F9B}" dt="2024-12-16T22:34:55.282" v="63" actId="1076"/>
          <ac:picMkLst>
            <pc:docMk/>
            <pc:sldMk cId="223378836" sldId="1849"/>
            <ac:picMk id="7" creationId="{89A3E6FD-64AC-4A65-73CE-E06C78E9F741}"/>
          </ac:picMkLst>
        </pc:picChg>
      </pc:sldChg>
      <pc:sldChg chg="modSp mod">
        <pc:chgData name="Emily Shipley" userId="86b4a100-07b0-4083-98f3-9242d74d2590" providerId="ADAL" clId="{BD4DF9FD-ABBD-431B-BE03-A0BF2B023F9B}" dt="2024-12-17T14:24:52.826" v="534" actId="20577"/>
        <pc:sldMkLst>
          <pc:docMk/>
          <pc:sldMk cId="2915720487" sldId="1852"/>
        </pc:sldMkLst>
        <pc:spChg chg="mod">
          <ac:chgData name="Emily Shipley" userId="86b4a100-07b0-4083-98f3-9242d74d2590" providerId="ADAL" clId="{BD4DF9FD-ABBD-431B-BE03-A0BF2B023F9B}" dt="2024-12-17T14:24:52.826" v="534" actId="20577"/>
          <ac:spMkLst>
            <pc:docMk/>
            <pc:sldMk cId="2915720487" sldId="1852"/>
            <ac:spMk id="5" creationId="{F9B87DB1-8C7D-31BE-B07A-4DC9F3909B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12/17/2024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dirty="0"/>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12/17/2024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dirty="0"/>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2</a:t>
            </a:fld>
            <a:endParaRPr lang="en-US" dirty="0"/>
          </a:p>
        </p:txBody>
      </p:sp>
    </p:spTree>
    <p:extLst>
      <p:ext uri="{BB962C8B-B14F-4D97-AF65-F5344CB8AC3E}">
        <p14:creationId xmlns:p14="http://schemas.microsoft.com/office/powerpoint/2010/main" val="80079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12</a:t>
            </a:fld>
            <a:endParaRPr lang="en-US" dirty="0"/>
          </a:p>
        </p:txBody>
      </p:sp>
    </p:spTree>
    <p:extLst>
      <p:ext uri="{BB962C8B-B14F-4D97-AF65-F5344CB8AC3E}">
        <p14:creationId xmlns:p14="http://schemas.microsoft.com/office/powerpoint/2010/main" val="135122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13</a:t>
            </a:fld>
            <a:endParaRPr lang="en-US" dirty="0"/>
          </a:p>
        </p:txBody>
      </p:sp>
    </p:spTree>
    <p:extLst>
      <p:ext uri="{BB962C8B-B14F-4D97-AF65-F5344CB8AC3E}">
        <p14:creationId xmlns:p14="http://schemas.microsoft.com/office/powerpoint/2010/main" val="249327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14</a:t>
            </a:fld>
            <a:endParaRPr lang="en-US" dirty="0"/>
          </a:p>
        </p:txBody>
      </p:sp>
    </p:spTree>
    <p:extLst>
      <p:ext uri="{BB962C8B-B14F-4D97-AF65-F5344CB8AC3E}">
        <p14:creationId xmlns:p14="http://schemas.microsoft.com/office/powerpoint/2010/main" val="25982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15</a:t>
            </a:fld>
            <a:endParaRPr lang="en-US" dirty="0"/>
          </a:p>
        </p:txBody>
      </p:sp>
    </p:spTree>
    <p:extLst>
      <p:ext uri="{BB962C8B-B14F-4D97-AF65-F5344CB8AC3E}">
        <p14:creationId xmlns:p14="http://schemas.microsoft.com/office/powerpoint/2010/main" val="165551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16</a:t>
            </a:fld>
            <a:endParaRPr lang="en-US" dirty="0"/>
          </a:p>
        </p:txBody>
      </p:sp>
    </p:spTree>
    <p:extLst>
      <p:ext uri="{BB962C8B-B14F-4D97-AF65-F5344CB8AC3E}">
        <p14:creationId xmlns:p14="http://schemas.microsoft.com/office/powerpoint/2010/main" val="55898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17</a:t>
            </a:fld>
            <a:endParaRPr lang="en-US" dirty="0"/>
          </a:p>
        </p:txBody>
      </p:sp>
    </p:spTree>
    <p:extLst>
      <p:ext uri="{BB962C8B-B14F-4D97-AF65-F5344CB8AC3E}">
        <p14:creationId xmlns:p14="http://schemas.microsoft.com/office/powerpoint/2010/main" val="407316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18</a:t>
            </a:fld>
            <a:endParaRPr lang="en-US" dirty="0"/>
          </a:p>
        </p:txBody>
      </p:sp>
    </p:spTree>
    <p:extLst>
      <p:ext uri="{BB962C8B-B14F-4D97-AF65-F5344CB8AC3E}">
        <p14:creationId xmlns:p14="http://schemas.microsoft.com/office/powerpoint/2010/main" val="413247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19</a:t>
            </a:fld>
            <a:endParaRPr lang="en-US" dirty="0"/>
          </a:p>
        </p:txBody>
      </p:sp>
    </p:spTree>
    <p:extLst>
      <p:ext uri="{BB962C8B-B14F-4D97-AF65-F5344CB8AC3E}">
        <p14:creationId xmlns:p14="http://schemas.microsoft.com/office/powerpoint/2010/main" val="269492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20</a:t>
            </a:fld>
            <a:endParaRPr lang="en-US" dirty="0"/>
          </a:p>
        </p:txBody>
      </p:sp>
    </p:spTree>
    <p:extLst>
      <p:ext uri="{BB962C8B-B14F-4D97-AF65-F5344CB8AC3E}">
        <p14:creationId xmlns:p14="http://schemas.microsoft.com/office/powerpoint/2010/main" val="315325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26</a:t>
            </a:fld>
            <a:endParaRPr lang="en-US" dirty="0"/>
          </a:p>
        </p:txBody>
      </p:sp>
    </p:spTree>
    <p:extLst>
      <p:ext uri="{BB962C8B-B14F-4D97-AF65-F5344CB8AC3E}">
        <p14:creationId xmlns:p14="http://schemas.microsoft.com/office/powerpoint/2010/main" val="317616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a:t>
            </a:fld>
            <a:endParaRPr lang="en-US" dirty="0"/>
          </a:p>
        </p:txBody>
      </p:sp>
    </p:spTree>
    <p:extLst>
      <p:ext uri="{BB962C8B-B14F-4D97-AF65-F5344CB8AC3E}">
        <p14:creationId xmlns:p14="http://schemas.microsoft.com/office/powerpoint/2010/main" val="157435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5</a:t>
            </a:fld>
            <a:endParaRPr lang="en-US" dirty="0"/>
          </a:p>
        </p:txBody>
      </p:sp>
    </p:spTree>
    <p:extLst>
      <p:ext uri="{BB962C8B-B14F-4D97-AF65-F5344CB8AC3E}">
        <p14:creationId xmlns:p14="http://schemas.microsoft.com/office/powerpoint/2010/main" val="388024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6</a:t>
            </a:fld>
            <a:endParaRPr lang="en-US" dirty="0"/>
          </a:p>
        </p:txBody>
      </p:sp>
    </p:spTree>
    <p:extLst>
      <p:ext uri="{BB962C8B-B14F-4D97-AF65-F5344CB8AC3E}">
        <p14:creationId xmlns:p14="http://schemas.microsoft.com/office/powerpoint/2010/main" val="311819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7</a:t>
            </a:fld>
            <a:endParaRPr lang="en-US" dirty="0"/>
          </a:p>
        </p:txBody>
      </p:sp>
    </p:spTree>
    <p:extLst>
      <p:ext uri="{BB962C8B-B14F-4D97-AF65-F5344CB8AC3E}">
        <p14:creationId xmlns:p14="http://schemas.microsoft.com/office/powerpoint/2010/main" val="365493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8</a:t>
            </a:fld>
            <a:endParaRPr lang="en-US" dirty="0"/>
          </a:p>
        </p:txBody>
      </p:sp>
    </p:spTree>
    <p:extLst>
      <p:ext uri="{BB962C8B-B14F-4D97-AF65-F5344CB8AC3E}">
        <p14:creationId xmlns:p14="http://schemas.microsoft.com/office/powerpoint/2010/main" val="252997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9</a:t>
            </a:fld>
            <a:endParaRPr lang="en-US" dirty="0"/>
          </a:p>
        </p:txBody>
      </p:sp>
    </p:spTree>
    <p:extLst>
      <p:ext uri="{BB962C8B-B14F-4D97-AF65-F5344CB8AC3E}">
        <p14:creationId xmlns:p14="http://schemas.microsoft.com/office/powerpoint/2010/main" val="310214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10</a:t>
            </a:fld>
            <a:endParaRPr lang="en-US" dirty="0"/>
          </a:p>
        </p:txBody>
      </p:sp>
    </p:spTree>
    <p:extLst>
      <p:ext uri="{BB962C8B-B14F-4D97-AF65-F5344CB8AC3E}">
        <p14:creationId xmlns:p14="http://schemas.microsoft.com/office/powerpoint/2010/main" val="389018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11</a:t>
            </a:fld>
            <a:endParaRPr lang="en-US" dirty="0"/>
          </a:p>
        </p:txBody>
      </p:sp>
    </p:spTree>
    <p:extLst>
      <p:ext uri="{BB962C8B-B14F-4D97-AF65-F5344CB8AC3E}">
        <p14:creationId xmlns:p14="http://schemas.microsoft.com/office/powerpoint/2010/main" val="65292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86D94D-E2E4-AB47-9A93-CCD4765B2177}"/>
              </a:ext>
            </a:extLst>
          </p:cNvPr>
          <p:cNvSpPr/>
          <p:nvPr userDrawn="1"/>
        </p:nvSpPr>
        <p:spPr>
          <a:xfrm>
            <a:off x="0" y="0"/>
            <a:ext cx="12192000" cy="6858000"/>
          </a:xfrm>
          <a:prstGeom prst="rect">
            <a:avLst/>
          </a:prstGeom>
          <a:solidFill>
            <a:srgbClr val="1D35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descr="A view of a city street&#10;&#10;Description automatically generated">
            <a:extLst>
              <a:ext uri="{FF2B5EF4-FFF2-40B4-BE49-F238E27FC236}">
                <a16:creationId xmlns:a16="http://schemas.microsoft.com/office/drawing/2014/main" id="{4B5479F1-E084-4B41-B581-E27310062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146" b="26758"/>
          <a:stretch/>
        </p:blipFill>
        <p:spPr>
          <a:xfrm>
            <a:off x="80792" y="8371"/>
            <a:ext cx="11981325" cy="3487652"/>
          </a:xfrm>
          <a:prstGeom prst="rect">
            <a:avLst/>
          </a:prstGeom>
          <a:ln>
            <a:noFill/>
          </a:ln>
          <a:effectLst>
            <a:outerShdw blurRad="152400" dist="152400" dir="5400000" rotWithShape="0">
              <a:prstClr val="black">
                <a:alpha val="42000"/>
              </a:prstClr>
            </a:outerShdw>
          </a:effectLst>
        </p:spPr>
      </p:pic>
      <p:sp>
        <p:nvSpPr>
          <p:cNvPr id="3" name="Subtitle 2"/>
          <p:cNvSpPr>
            <a:spLocks noGrp="1"/>
          </p:cNvSpPr>
          <p:nvPr>
            <p:ph type="subTitle" idx="1" hasCustomPrompt="1"/>
          </p:nvPr>
        </p:nvSpPr>
        <p:spPr>
          <a:xfrm>
            <a:off x="319521" y="5608321"/>
            <a:ext cx="2050299" cy="841186"/>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i="0" baseline="0"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pic>
        <p:nvPicPr>
          <p:cNvPr id="10" name="Picture 9">
            <a:extLst>
              <a:ext uri="{FF2B5EF4-FFF2-40B4-BE49-F238E27FC236}">
                <a16:creationId xmlns:a16="http://schemas.microsoft.com/office/drawing/2014/main" id="{B6A5E707-4171-0A47-B42E-B497A77260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58569" y="5188760"/>
            <a:ext cx="2977662" cy="1985108"/>
          </a:xfrm>
          <a:prstGeom prst="rect">
            <a:avLst/>
          </a:prstGeom>
        </p:spPr>
      </p:pic>
      <p:sp>
        <p:nvSpPr>
          <p:cNvPr id="4" name="Text Placeholder 3">
            <a:extLst>
              <a:ext uri="{FF2B5EF4-FFF2-40B4-BE49-F238E27FC236}">
                <a16:creationId xmlns:a16="http://schemas.microsoft.com/office/drawing/2014/main" id="{CBCF145E-6B60-834C-8DEE-775DCDE37015}"/>
              </a:ext>
            </a:extLst>
          </p:cNvPr>
          <p:cNvSpPr>
            <a:spLocks noGrp="1"/>
          </p:cNvSpPr>
          <p:nvPr>
            <p:ph type="body" sz="quarter" idx="10" hasCustomPrompt="1"/>
          </p:nvPr>
        </p:nvSpPr>
        <p:spPr>
          <a:xfrm>
            <a:off x="329997" y="3952778"/>
            <a:ext cx="7610475" cy="633290"/>
          </a:xfrm>
          <a:prstGeom prst="rect">
            <a:avLst/>
          </a:prstGeom>
        </p:spPr>
        <p:txBody>
          <a:bodyPr/>
          <a:lstStyle>
            <a:lvl1pPr>
              <a:defRPr sz="4800" b="0" i="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3">
            <a:extLst>
              <a:ext uri="{FF2B5EF4-FFF2-40B4-BE49-F238E27FC236}">
                <a16:creationId xmlns:a16="http://schemas.microsoft.com/office/drawing/2014/main" id="{3423C8A2-0930-B343-B33E-1AE21355F90C}"/>
              </a:ext>
            </a:extLst>
          </p:cNvPr>
          <p:cNvSpPr>
            <a:spLocks noGrp="1"/>
          </p:cNvSpPr>
          <p:nvPr>
            <p:ph type="body" sz="quarter" idx="11" hasCustomPrompt="1"/>
          </p:nvPr>
        </p:nvSpPr>
        <p:spPr>
          <a:xfrm>
            <a:off x="319521" y="4719714"/>
            <a:ext cx="7610475" cy="633290"/>
          </a:xfrm>
          <a:prstGeom prst="rect">
            <a:avLst/>
          </a:prstGeom>
        </p:spPr>
        <p:txBody>
          <a:bodyPr/>
          <a:lstStyle>
            <a:lvl1pPr>
              <a:defRPr sz="3200" b="0" i="0">
                <a:solidFill>
                  <a:schemeClr val="bg1"/>
                </a:solidFill>
                <a:latin typeface="+mn-lt"/>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Sub-Title</a:t>
            </a:r>
          </a:p>
        </p:txBody>
      </p:sp>
      <p:grpSp>
        <p:nvGrpSpPr>
          <p:cNvPr id="22" name="Group 21">
            <a:extLst>
              <a:ext uri="{FF2B5EF4-FFF2-40B4-BE49-F238E27FC236}">
                <a16:creationId xmlns:a16="http://schemas.microsoft.com/office/drawing/2014/main" id="{BD78019F-2042-504E-AD4F-C67227E63E23}"/>
              </a:ext>
            </a:extLst>
          </p:cNvPr>
          <p:cNvGrpSpPr/>
          <p:nvPr userDrawn="1"/>
        </p:nvGrpSpPr>
        <p:grpSpPr>
          <a:xfrm>
            <a:off x="80792" y="76951"/>
            <a:ext cx="12028658" cy="3429000"/>
            <a:chOff x="80792" y="76951"/>
            <a:chExt cx="12028658" cy="3429000"/>
          </a:xfrm>
        </p:grpSpPr>
        <p:sp>
          <p:nvSpPr>
            <p:cNvPr id="20" name="Rectangle 19">
              <a:extLst>
                <a:ext uri="{FF2B5EF4-FFF2-40B4-BE49-F238E27FC236}">
                  <a16:creationId xmlns:a16="http://schemas.microsoft.com/office/drawing/2014/main" id="{6629B810-0AA5-6549-830A-B57B29321243}"/>
                </a:ext>
              </a:extLst>
            </p:cNvPr>
            <p:cNvSpPr/>
            <p:nvPr userDrawn="1"/>
          </p:nvSpPr>
          <p:spPr>
            <a:xfrm>
              <a:off x="206375" y="203200"/>
              <a:ext cx="11776075" cy="3183487"/>
            </a:xfrm>
            <a:prstGeom prst="rect">
              <a:avLst/>
            </a:prstGeom>
            <a:noFill/>
            <a:ln w="952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0EE153A-BB6D-B746-A260-8517FEF54CEE}"/>
                </a:ext>
              </a:extLst>
            </p:cNvPr>
            <p:cNvSpPr/>
            <p:nvPr userDrawn="1"/>
          </p:nvSpPr>
          <p:spPr>
            <a:xfrm>
              <a:off x="80792" y="76951"/>
              <a:ext cx="12028658" cy="3429000"/>
            </a:xfrm>
            <a:prstGeom prst="rect">
              <a:avLst/>
            </a:prstGeom>
            <a:noFill/>
            <a:ln w="16192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51F0B4E6-6631-C14F-8C0B-FB069967B82A}"/>
              </a:ext>
            </a:extLst>
          </p:cNvPr>
          <p:cNvGrpSpPr/>
          <p:nvPr userDrawn="1"/>
        </p:nvGrpSpPr>
        <p:grpSpPr>
          <a:xfrm>
            <a:off x="2616200" y="6246307"/>
            <a:ext cx="7199746" cy="0"/>
            <a:chOff x="-1649846" y="6502400"/>
            <a:chExt cx="7199746" cy="0"/>
          </a:xfrm>
        </p:grpSpPr>
        <p:cxnSp>
          <p:nvCxnSpPr>
            <p:cNvPr id="26" name="Straight Connector 25">
              <a:extLst>
                <a:ext uri="{FF2B5EF4-FFF2-40B4-BE49-F238E27FC236}">
                  <a16:creationId xmlns:a16="http://schemas.microsoft.com/office/drawing/2014/main" id="{196D1B4A-9584-694E-8E6A-2930F5DCED21}"/>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038149-9E3D-9F49-950C-26BF94E96074}"/>
                </a:ext>
              </a:extLst>
            </p:cNvPr>
            <p:cNvCxnSpPr>
              <a:cxnSpLocks/>
            </p:cNvCxnSpPr>
            <p:nvPr userDrawn="1"/>
          </p:nvCxnSpPr>
          <p:spPr>
            <a:xfrm>
              <a:off x="-1649846" y="6502400"/>
              <a:ext cx="5942446"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933502"/>
      </p:ext>
    </p:extLst>
  </p:cSld>
  <p:clrMapOvr>
    <a:masterClrMapping/>
  </p:clrMapOvr>
  <p:extLst>
    <p:ext uri="{DCECCB84-F9BA-43D5-87BE-67443E8EF086}">
      <p15:sldGuideLst xmlns:p15="http://schemas.microsoft.com/office/powerpoint/2012/main">
        <p15:guide id="0" orient="horz" pos="2433" userDrawn="1">
          <p15:clr>
            <a:srgbClr val="FBAE40"/>
          </p15:clr>
        </p15:guide>
        <p15:guide id="1" pos="354" userDrawn="1">
          <p15:clr>
            <a:srgbClr val="FBAE40"/>
          </p15:clr>
        </p15:guide>
        <p15:guide id="2" pos="7200">
          <p15:clr>
            <a:srgbClr val="FBAE40"/>
          </p15:clr>
        </p15:guide>
        <p15:guide id="3" pos="7476" userDrawn="1">
          <p15:clr>
            <a:srgbClr val="FBAE40"/>
          </p15:clr>
        </p15:guide>
        <p15:guide id="4" orient="horz" pos="33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Footer Placeholder 4">
            <a:extLst>
              <a:ext uri="{FF2B5EF4-FFF2-40B4-BE49-F238E27FC236}">
                <a16:creationId xmlns:a16="http://schemas.microsoft.com/office/drawing/2014/main" id="{050531AD-57B3-8E47-A2C5-7CFED070F06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3" name="Group 12">
            <a:extLst>
              <a:ext uri="{FF2B5EF4-FFF2-40B4-BE49-F238E27FC236}">
                <a16:creationId xmlns:a16="http://schemas.microsoft.com/office/drawing/2014/main" id="{C6BA5965-03A0-2F45-8225-568225439AF1}"/>
              </a:ext>
            </a:extLst>
          </p:cNvPr>
          <p:cNvGrpSpPr/>
          <p:nvPr userDrawn="1"/>
        </p:nvGrpSpPr>
        <p:grpSpPr>
          <a:xfrm>
            <a:off x="1778000" y="6536530"/>
            <a:ext cx="6866792" cy="0"/>
            <a:chOff x="-1316892" y="6502400"/>
            <a:chExt cx="6866792" cy="0"/>
          </a:xfrm>
        </p:grpSpPr>
        <p:cxnSp>
          <p:nvCxnSpPr>
            <p:cNvPr id="14" name="Straight Connector 13">
              <a:extLst>
                <a:ext uri="{FF2B5EF4-FFF2-40B4-BE49-F238E27FC236}">
                  <a16:creationId xmlns:a16="http://schemas.microsoft.com/office/drawing/2014/main" id="{A0CA9BFD-8D36-6C46-90ED-AB7156B13C5F}"/>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0D71B-9DC3-1B40-A202-3B688A31B18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63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If Necess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Title 1">
            <a:extLst>
              <a:ext uri="{FF2B5EF4-FFF2-40B4-BE49-F238E27FC236}">
                <a16:creationId xmlns:a16="http://schemas.microsoft.com/office/drawing/2014/main" id="{EB2EDED9-2FEE-D548-865D-A3F07924AA1D}"/>
              </a:ext>
            </a:extLst>
          </p:cNvPr>
          <p:cNvSpPr>
            <a:spLocks noGrp="1"/>
          </p:cNvSpPr>
          <p:nvPr>
            <p:ph type="title" hasCustomPrompt="1"/>
          </p:nvPr>
        </p:nvSpPr>
        <p:spPr>
          <a:xfrm>
            <a:off x="336549" y="1207008"/>
            <a:ext cx="11513969" cy="874319"/>
          </a:xfrm>
        </p:spPr>
        <p:txBody>
          <a:bodyPr/>
          <a:lstStyle>
            <a:lvl1pPr>
              <a:defRPr sz="4400"/>
            </a:lvl1pPr>
          </a:lstStyle>
          <a:p>
            <a:r>
              <a:rPr lang="en-US" dirty="0"/>
              <a:t>Thank you</a:t>
            </a:r>
          </a:p>
        </p:txBody>
      </p:sp>
      <p:sp>
        <p:nvSpPr>
          <p:cNvPr id="13" name="Subtitle 2">
            <a:extLst>
              <a:ext uri="{FF2B5EF4-FFF2-40B4-BE49-F238E27FC236}">
                <a16:creationId xmlns:a16="http://schemas.microsoft.com/office/drawing/2014/main" id="{785A3902-84E9-E544-A3C2-3D90E16947C4}"/>
              </a:ext>
            </a:extLst>
          </p:cNvPr>
          <p:cNvSpPr>
            <a:spLocks noGrp="1"/>
          </p:cNvSpPr>
          <p:nvPr>
            <p:ph type="subTitle" idx="1" hasCustomPrompt="1"/>
          </p:nvPr>
        </p:nvSpPr>
        <p:spPr>
          <a:xfrm>
            <a:off x="336549" y="3429000"/>
            <a:ext cx="4984751" cy="1498600"/>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800" i="0"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sp>
        <p:nvSpPr>
          <p:cNvPr id="3" name="Text Placeholder 2">
            <a:extLst>
              <a:ext uri="{FF2B5EF4-FFF2-40B4-BE49-F238E27FC236}">
                <a16:creationId xmlns:a16="http://schemas.microsoft.com/office/drawing/2014/main" id="{5C03E600-481E-6646-9277-C5F478140D53}"/>
              </a:ext>
            </a:extLst>
          </p:cNvPr>
          <p:cNvSpPr>
            <a:spLocks noGrp="1"/>
          </p:cNvSpPr>
          <p:nvPr>
            <p:ph type="body" sz="quarter" idx="13" hasCustomPrompt="1"/>
          </p:nvPr>
        </p:nvSpPr>
        <p:spPr>
          <a:xfrm>
            <a:off x="336549" y="2381413"/>
            <a:ext cx="4718050" cy="736600"/>
          </a:xfrm>
        </p:spPr>
        <p:txBody>
          <a:bodyPr/>
          <a:lstStyle>
            <a:lvl1pPr>
              <a:defRPr sz="3200"/>
            </a:lvl1pPr>
          </a:lstStyle>
          <a:p>
            <a:pPr lvl="0"/>
            <a:r>
              <a:rPr lang="en-US" dirty="0"/>
              <a:t>CTA</a:t>
            </a:r>
          </a:p>
        </p:txBody>
      </p:sp>
      <p:sp>
        <p:nvSpPr>
          <p:cNvPr id="14" name="Footer Placeholder 4">
            <a:extLst>
              <a:ext uri="{FF2B5EF4-FFF2-40B4-BE49-F238E27FC236}">
                <a16:creationId xmlns:a16="http://schemas.microsoft.com/office/drawing/2014/main" id="{1C4E9BED-162D-B14A-8683-B98F8E48577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5" name="Group 14">
            <a:extLst>
              <a:ext uri="{FF2B5EF4-FFF2-40B4-BE49-F238E27FC236}">
                <a16:creationId xmlns:a16="http://schemas.microsoft.com/office/drawing/2014/main" id="{68DCB210-875E-D049-8337-0073269E12FE}"/>
              </a:ext>
            </a:extLst>
          </p:cNvPr>
          <p:cNvGrpSpPr/>
          <p:nvPr userDrawn="1"/>
        </p:nvGrpSpPr>
        <p:grpSpPr>
          <a:xfrm>
            <a:off x="1778000" y="6536530"/>
            <a:ext cx="6866792" cy="0"/>
            <a:chOff x="-1316892" y="6502400"/>
            <a:chExt cx="6866792" cy="0"/>
          </a:xfrm>
        </p:grpSpPr>
        <p:cxnSp>
          <p:nvCxnSpPr>
            <p:cNvPr id="16" name="Straight Connector 15">
              <a:extLst>
                <a:ext uri="{FF2B5EF4-FFF2-40B4-BE49-F238E27FC236}">
                  <a16:creationId xmlns:a16="http://schemas.microsoft.com/office/drawing/2014/main" id="{7BA38B75-63DB-814B-96B1-14CDB94E9906}"/>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A9B4A5-B598-F144-8AA0-C5B7F9427EF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09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Slide (If Necessar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63539" y="6481231"/>
            <a:ext cx="1264923" cy="109728"/>
          </a:xfrm>
          <a:prstGeom prst="rect">
            <a:avLst/>
          </a:prstGeom>
        </p:spPr>
      </p:pic>
      <p:pic>
        <p:nvPicPr>
          <p:cNvPr id="5" name="Picture 4">
            <a:extLst>
              <a:ext uri="{FF2B5EF4-FFF2-40B4-BE49-F238E27FC236}">
                <a16:creationId xmlns:a16="http://schemas.microsoft.com/office/drawing/2014/main" id="{3429E776-2484-F04B-9C94-D2AFDF9E439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59528" y="1354307"/>
            <a:ext cx="6960672" cy="4640452"/>
          </a:xfrm>
          <a:prstGeom prst="rect">
            <a:avLst/>
          </a:prstGeom>
        </p:spPr>
      </p:pic>
    </p:spTree>
    <p:extLst>
      <p:ext uri="{BB962C8B-B14F-4D97-AF65-F5344CB8AC3E}">
        <p14:creationId xmlns:p14="http://schemas.microsoft.com/office/powerpoint/2010/main" val="2577843779"/>
      </p:ext>
    </p:extLst>
  </p:cSld>
  <p:clrMapOvr>
    <a:masterClrMapping/>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dirty="0"/>
              <a:t>Do Not Use Any Layouts</a:t>
            </a:r>
            <a:br>
              <a:rPr lang="en-US" dirty="0"/>
            </a:br>
            <a:r>
              <a:rPr lang="en-US" dirty="0"/>
              <a:t>Past This One</a:t>
            </a:r>
          </a:p>
        </p:txBody>
      </p:sp>
    </p:spTree>
    <p:extLst>
      <p:ext uri="{BB962C8B-B14F-4D97-AF65-F5344CB8AC3E}">
        <p14:creationId xmlns:p14="http://schemas.microsoft.com/office/powerpoint/2010/main" val="156795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685DF3-1603-43F9-A6A3-4828097D97BB}"/>
              </a:ext>
            </a:extLst>
          </p:cNvPr>
          <p:cNvCxnSpPr/>
          <p:nvPr userDrawn="1"/>
        </p:nvCxnSpPr>
        <p:spPr>
          <a:xfrm>
            <a:off x="7174962" y="3758097"/>
            <a:ext cx="0" cy="1460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4163BF-0EB5-434C-BD9B-DA607527E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06" y="4017511"/>
            <a:ext cx="2469466" cy="941672"/>
          </a:xfrm>
          <a:prstGeom prst="rect">
            <a:avLst/>
          </a:prstGeom>
        </p:spPr>
      </p:pic>
      <p:sp>
        <p:nvSpPr>
          <p:cNvPr id="11" name="Text Placeholder 10">
            <a:extLst>
              <a:ext uri="{FF2B5EF4-FFF2-40B4-BE49-F238E27FC236}">
                <a16:creationId xmlns:a16="http://schemas.microsoft.com/office/drawing/2014/main" id="{C5DC0147-3DC1-4C77-837B-DF8B90AA1130}"/>
              </a:ext>
            </a:extLst>
          </p:cNvPr>
          <p:cNvSpPr>
            <a:spLocks noGrp="1"/>
          </p:cNvSpPr>
          <p:nvPr>
            <p:ph type="body" sz="quarter" idx="10" hasCustomPrompt="1"/>
          </p:nvPr>
        </p:nvSpPr>
        <p:spPr>
          <a:xfrm>
            <a:off x="7174962" y="3884060"/>
            <a:ext cx="3994059" cy="453162"/>
          </a:xfrm>
        </p:spPr>
        <p:txBody>
          <a:bodyPr>
            <a:noAutofit/>
          </a:bodyPr>
          <a:lstStyle>
            <a:lvl1pPr marL="0" indent="0">
              <a:lnSpc>
                <a:spcPts val="2800"/>
              </a:lnSpc>
              <a:buFontTx/>
              <a:buNone/>
              <a:defRPr sz="32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dirty="0"/>
              <a:t>Presentation Title</a:t>
            </a:r>
          </a:p>
        </p:txBody>
      </p:sp>
      <p:sp>
        <p:nvSpPr>
          <p:cNvPr id="15" name="Text Placeholder 14">
            <a:extLst>
              <a:ext uri="{FF2B5EF4-FFF2-40B4-BE49-F238E27FC236}">
                <a16:creationId xmlns:a16="http://schemas.microsoft.com/office/drawing/2014/main" id="{F42158B9-23F3-48B9-A8C2-EFAF5B0BB6CD}"/>
              </a:ext>
            </a:extLst>
          </p:cNvPr>
          <p:cNvSpPr>
            <a:spLocks noGrp="1"/>
          </p:cNvSpPr>
          <p:nvPr>
            <p:ph type="body" sz="quarter" idx="11" hasCustomPrompt="1"/>
          </p:nvPr>
        </p:nvSpPr>
        <p:spPr>
          <a:xfrm>
            <a:off x="7175499" y="4349408"/>
            <a:ext cx="3993513" cy="453162"/>
          </a:xfrm>
        </p:spPr>
        <p:txBody>
          <a:bodyPr/>
          <a:lstStyle>
            <a:lvl1pPr marL="0" indent="0" algn="l">
              <a:lnSpc>
                <a:spcPts val="2600"/>
              </a:lnSpc>
              <a:buFontTx/>
              <a:buNone/>
              <a:defRPr/>
            </a:lvl1pPr>
          </a:lstStyle>
          <a:p>
            <a:pPr lvl="0"/>
            <a:r>
              <a:rPr lang="en-US" dirty="0"/>
              <a:t>Click to add Name</a:t>
            </a:r>
          </a:p>
        </p:txBody>
      </p:sp>
      <p:sp>
        <p:nvSpPr>
          <p:cNvPr id="16" name="Text Placeholder 14">
            <a:extLst>
              <a:ext uri="{FF2B5EF4-FFF2-40B4-BE49-F238E27FC236}">
                <a16:creationId xmlns:a16="http://schemas.microsoft.com/office/drawing/2014/main" id="{C2EDF8E0-D59F-484C-9D48-BF3E91C71355}"/>
              </a:ext>
            </a:extLst>
          </p:cNvPr>
          <p:cNvSpPr>
            <a:spLocks noGrp="1"/>
          </p:cNvSpPr>
          <p:nvPr>
            <p:ph type="body" sz="quarter" idx="12" hasCustomPrompt="1"/>
          </p:nvPr>
        </p:nvSpPr>
        <p:spPr>
          <a:xfrm>
            <a:off x="7174962" y="4728167"/>
            <a:ext cx="3993513" cy="453162"/>
          </a:xfrm>
        </p:spPr>
        <p:txBody>
          <a:bodyPr/>
          <a:lstStyle>
            <a:lvl1pPr marL="0" indent="0" algn="l">
              <a:lnSpc>
                <a:spcPts val="2600"/>
              </a:lnSpc>
              <a:buFontTx/>
              <a:buNone/>
              <a:defRPr/>
            </a:lvl1pPr>
          </a:lstStyle>
          <a:p>
            <a:pPr lvl="0"/>
            <a:r>
              <a:rPr lang="en-US" dirty="0"/>
              <a:t>Date 1, 2020</a:t>
            </a:r>
          </a:p>
        </p:txBody>
      </p:sp>
    </p:spTree>
    <p:extLst>
      <p:ext uri="{BB962C8B-B14F-4D97-AF65-F5344CB8AC3E}">
        <p14:creationId xmlns:p14="http://schemas.microsoft.com/office/powerpoint/2010/main" val="78651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8787-DE30-48C9-90BF-C3D8E52215F5}"/>
              </a:ext>
            </a:extLst>
          </p:cNvPr>
          <p:cNvSpPr>
            <a:spLocks noGrp="1"/>
          </p:cNvSpPr>
          <p:nvPr>
            <p:ph type="title" hasCustomPrompt="1"/>
          </p:nvPr>
        </p:nvSpPr>
        <p:spPr>
          <a:xfrm>
            <a:off x="0" y="2219325"/>
            <a:ext cx="12192000" cy="1209675"/>
          </a:xfrm>
        </p:spPr>
        <p:txBody>
          <a:bodyPr anchor="b"/>
          <a:lstStyle>
            <a:lvl1pPr algn="ctr">
              <a:defRPr sz="6000"/>
            </a:lvl1pPr>
          </a:lstStyle>
          <a:p>
            <a:r>
              <a:rPr lang="en-US" dirty="0"/>
              <a:t>Click to edit divider page</a:t>
            </a:r>
          </a:p>
        </p:txBody>
      </p:sp>
      <p:pic>
        <p:nvPicPr>
          <p:cNvPr id="7" name="Picture 6">
            <a:extLst>
              <a:ext uri="{FF2B5EF4-FFF2-40B4-BE49-F238E27FC236}">
                <a16:creationId xmlns:a16="http://schemas.microsoft.com/office/drawing/2014/main" id="{A21B3254-1ED8-4D19-91CC-3DB618602E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1" t="66020" r="4853"/>
          <a:stretch/>
        </p:blipFill>
        <p:spPr>
          <a:xfrm>
            <a:off x="0" y="5139069"/>
            <a:ext cx="12192000" cy="1119557"/>
          </a:xfrm>
          <a:prstGeom prst="rect">
            <a:avLst/>
          </a:prstGeom>
        </p:spPr>
      </p:pic>
    </p:spTree>
    <p:extLst>
      <p:ext uri="{BB962C8B-B14F-4D97-AF65-F5344CB8AC3E}">
        <p14:creationId xmlns:p14="http://schemas.microsoft.com/office/powerpoint/2010/main" val="342094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FD873-A2C2-4EC3-9596-D8D3C5011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72" t="66020" r="22015"/>
          <a:stretch/>
        </p:blipFill>
        <p:spPr>
          <a:xfrm>
            <a:off x="82754" y="5140611"/>
            <a:ext cx="2116183" cy="1119557"/>
          </a:xfrm>
          <a:prstGeom prst="rect">
            <a:avLst/>
          </a:prstGeom>
        </p:spPr>
      </p:pic>
      <p:sp>
        <p:nvSpPr>
          <p:cNvPr id="11" name="Text Placeholder 10">
            <a:extLst>
              <a:ext uri="{FF2B5EF4-FFF2-40B4-BE49-F238E27FC236}">
                <a16:creationId xmlns:a16="http://schemas.microsoft.com/office/drawing/2014/main" id="{49A1DB73-2ECF-430E-879B-407F111F2D39}"/>
              </a:ext>
            </a:extLst>
          </p:cNvPr>
          <p:cNvSpPr>
            <a:spLocks noGrp="1"/>
          </p:cNvSpPr>
          <p:nvPr>
            <p:ph type="body" sz="quarter" idx="10" hasCustomPrompt="1"/>
          </p:nvPr>
        </p:nvSpPr>
        <p:spPr>
          <a:xfrm>
            <a:off x="519113" y="469900"/>
            <a:ext cx="9885362" cy="812800"/>
          </a:xfrm>
        </p:spPr>
        <p:txBody>
          <a:bodyPr>
            <a:normAutofit/>
          </a:bodyPr>
          <a:lstStyle>
            <a:lvl1pPr marL="0" indent="0">
              <a:buFontTx/>
              <a:buNone/>
              <a:defRPr sz="4400" b="1"/>
            </a:lvl1pPr>
          </a:lstStyle>
          <a:p>
            <a:pPr lvl="0"/>
            <a:r>
              <a:rPr lang="en-US" dirty="0"/>
              <a:t>Click to edit headline text styles 44pt</a:t>
            </a:r>
          </a:p>
        </p:txBody>
      </p:sp>
      <p:sp>
        <p:nvSpPr>
          <p:cNvPr id="15" name="Text Placeholder 14">
            <a:extLst>
              <a:ext uri="{FF2B5EF4-FFF2-40B4-BE49-F238E27FC236}">
                <a16:creationId xmlns:a16="http://schemas.microsoft.com/office/drawing/2014/main" id="{DBC57281-F76F-4E81-A741-BD88C5BC7058}"/>
              </a:ext>
            </a:extLst>
          </p:cNvPr>
          <p:cNvSpPr>
            <a:spLocks noGrp="1"/>
          </p:cNvSpPr>
          <p:nvPr>
            <p:ph type="body" sz="quarter" idx="11"/>
          </p:nvPr>
        </p:nvSpPr>
        <p:spPr>
          <a:xfrm>
            <a:off x="519113" y="1282700"/>
            <a:ext cx="9885362" cy="3511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30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885795-1364-4629-A778-834F38FB5C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4" t="9334" r="50000" b="1527"/>
          <a:stretch/>
        </p:blipFill>
        <p:spPr>
          <a:xfrm>
            <a:off x="0" y="0"/>
            <a:ext cx="6095999" cy="6291291"/>
          </a:xfrm>
          <a:prstGeom prst="rect">
            <a:avLst/>
          </a:prstGeom>
        </p:spPr>
      </p:pic>
      <p:sp>
        <p:nvSpPr>
          <p:cNvPr id="13" name="Title 1">
            <a:extLst>
              <a:ext uri="{FF2B5EF4-FFF2-40B4-BE49-F238E27FC236}">
                <a16:creationId xmlns:a16="http://schemas.microsoft.com/office/drawing/2014/main" id="{54E1EBE4-9CC3-4614-A057-2A38B69A207D}"/>
              </a:ext>
            </a:extLst>
          </p:cNvPr>
          <p:cNvSpPr>
            <a:spLocks noGrp="1"/>
          </p:cNvSpPr>
          <p:nvPr>
            <p:ph type="title" hasCustomPrompt="1"/>
          </p:nvPr>
        </p:nvSpPr>
        <p:spPr>
          <a:xfrm>
            <a:off x="691978" y="2219325"/>
            <a:ext cx="5404021" cy="1858405"/>
          </a:xfrm>
        </p:spPr>
        <p:txBody>
          <a:bodyPr anchor="b">
            <a:normAutofit/>
          </a:bodyPr>
          <a:lstStyle>
            <a:lvl1pPr algn="l">
              <a:defRPr sz="4800"/>
            </a:lvl1pPr>
          </a:lstStyle>
          <a:p>
            <a:r>
              <a:rPr lang="en-US" dirty="0"/>
              <a:t>Click to edit big headline on this page</a:t>
            </a:r>
          </a:p>
        </p:txBody>
      </p:sp>
      <p:sp>
        <p:nvSpPr>
          <p:cNvPr id="15" name="Text Placeholder 14">
            <a:extLst>
              <a:ext uri="{FF2B5EF4-FFF2-40B4-BE49-F238E27FC236}">
                <a16:creationId xmlns:a16="http://schemas.microsoft.com/office/drawing/2014/main" id="{A5E46513-943D-49ED-AF29-D3CC8FF2F163}"/>
              </a:ext>
            </a:extLst>
          </p:cNvPr>
          <p:cNvSpPr>
            <a:spLocks noGrp="1"/>
          </p:cNvSpPr>
          <p:nvPr>
            <p:ph type="body" sz="quarter" idx="10" hasCustomPrompt="1"/>
          </p:nvPr>
        </p:nvSpPr>
        <p:spPr>
          <a:xfrm>
            <a:off x="6548438" y="728663"/>
            <a:ext cx="5240337" cy="1680905"/>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 Text only no bullets. Click to edit Master text styles. Text only no bullets.</a:t>
            </a:r>
          </a:p>
          <a:p>
            <a:pPr lvl="0"/>
            <a:endParaRPr lang="en-US" dirty="0"/>
          </a:p>
          <a:p>
            <a:pPr lvl="0"/>
            <a:endParaRPr lang="en-US" dirty="0"/>
          </a:p>
          <a:p>
            <a:pPr lvl="0"/>
            <a:endParaRPr lang="en-US" dirty="0"/>
          </a:p>
          <a:p>
            <a:pPr lvl="1"/>
            <a:endParaRPr lang="en-US" dirty="0"/>
          </a:p>
          <a:p>
            <a:pPr lvl="1"/>
            <a:endParaRPr lang="en-US" dirty="0"/>
          </a:p>
        </p:txBody>
      </p:sp>
      <p:sp>
        <p:nvSpPr>
          <p:cNvPr id="17" name="Content Placeholder 16">
            <a:extLst>
              <a:ext uri="{FF2B5EF4-FFF2-40B4-BE49-F238E27FC236}">
                <a16:creationId xmlns:a16="http://schemas.microsoft.com/office/drawing/2014/main" id="{AE1C56A9-3DE1-4B7B-81B1-E4A57BEA1C49}"/>
              </a:ext>
            </a:extLst>
          </p:cNvPr>
          <p:cNvSpPr>
            <a:spLocks noGrp="1"/>
          </p:cNvSpPr>
          <p:nvPr>
            <p:ph sz="quarter" idx="11" hasCustomPrompt="1"/>
          </p:nvPr>
        </p:nvSpPr>
        <p:spPr>
          <a:xfrm>
            <a:off x="6548438" y="2674894"/>
            <a:ext cx="5251450" cy="1508211"/>
          </a:xfrm>
        </p:spPr>
        <p:txBody>
          <a:bodyPr/>
          <a:lstStyle>
            <a:lvl1pPr>
              <a:defRPr/>
            </a:lvl1pPr>
          </a:lstStyle>
          <a:p>
            <a:pPr lvl="0"/>
            <a:r>
              <a:rPr lang="en-US" dirty="0"/>
              <a:t>Click to edit bullets</a:t>
            </a:r>
          </a:p>
          <a:p>
            <a:pPr lvl="1"/>
            <a:r>
              <a:rPr lang="en-US" dirty="0"/>
              <a:t>Sub bullet here</a:t>
            </a:r>
          </a:p>
          <a:p>
            <a:pPr lvl="0"/>
            <a:r>
              <a:rPr lang="en-US" dirty="0"/>
              <a:t>Click to edit bullets</a:t>
            </a:r>
          </a:p>
          <a:p>
            <a:pPr lvl="0"/>
            <a:r>
              <a:rPr lang="en-US" dirty="0"/>
              <a:t>Click to edit bullets</a:t>
            </a:r>
          </a:p>
        </p:txBody>
      </p:sp>
    </p:spTree>
    <p:extLst>
      <p:ext uri="{BB962C8B-B14F-4D97-AF65-F5344CB8AC3E}">
        <p14:creationId xmlns:p14="http://schemas.microsoft.com/office/powerpoint/2010/main" val="181183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6" name="Picture 2" descr="Aerial Photo of Deepwood Courtesy of Ron Cooper">
            <a:extLst>
              <a:ext uri="{FF2B5EF4-FFF2-40B4-BE49-F238E27FC236}">
                <a16:creationId xmlns:a16="http://schemas.microsoft.com/office/drawing/2014/main" id="{BFD10C50-43A7-4EF5-AAF6-E53C6D4B2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1100" y="-82391"/>
            <a:ext cx="12508772" cy="7022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A4C37B-4C40-3244-B1E8-9271B582E334}"/>
              </a:ext>
            </a:extLst>
          </p:cNvPr>
          <p:cNvSpPr/>
          <p:nvPr userDrawn="1"/>
        </p:nvSpPr>
        <p:spPr>
          <a:xfrm>
            <a:off x="0" y="0"/>
            <a:ext cx="562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hasCustomPrompt="1"/>
          </p:nvPr>
        </p:nvSpPr>
        <p:spPr>
          <a:xfrm>
            <a:off x="419100" y="3146425"/>
            <a:ext cx="4787899" cy="907100"/>
          </a:xfrm>
        </p:spPr>
        <p:txBody>
          <a:bodyPr anchor="ctr"/>
          <a:lstStyle>
            <a:lvl1pPr marL="0" algn="l" defTabSz="914400" rtl="0" eaLnBrk="1" latinLnBrk="0" hangingPunct="1">
              <a:lnSpc>
                <a:spcPct val="90000"/>
              </a:lnSpc>
              <a:spcBef>
                <a:spcPct val="0"/>
              </a:spcBef>
              <a:buNone/>
              <a:defRPr lang="en-US" sz="3200" b="0" i="0" kern="1200" dirty="0">
                <a:solidFill>
                  <a:schemeClr val="bg1"/>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Breaker Slide</a:t>
            </a:r>
          </a:p>
        </p:txBody>
      </p:sp>
      <p:pic>
        <p:nvPicPr>
          <p:cNvPr id="13" name="Picture 12">
            <a:extLst>
              <a:ext uri="{FF2B5EF4-FFF2-40B4-BE49-F238E27FC236}">
                <a16:creationId xmlns:a16="http://schemas.microsoft.com/office/drawing/2014/main" id="{03F39A15-598D-DD4A-A633-CF2896B59E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C459C31B-1DD0-0B40-A5E8-1AB40AE4B528}"/>
              </a:ext>
            </a:extLst>
          </p:cNvPr>
          <p:cNvGrpSpPr/>
          <p:nvPr userDrawn="1"/>
        </p:nvGrpSpPr>
        <p:grpSpPr>
          <a:xfrm>
            <a:off x="419100" y="4165600"/>
            <a:ext cx="3771900" cy="0"/>
            <a:chOff x="1778000" y="6502400"/>
            <a:chExt cx="3771900" cy="0"/>
          </a:xfrm>
        </p:grpSpPr>
        <p:cxnSp>
          <p:nvCxnSpPr>
            <p:cNvPr id="15" name="Straight Connector 14">
              <a:extLst>
                <a:ext uri="{FF2B5EF4-FFF2-40B4-BE49-F238E27FC236}">
                  <a16:creationId xmlns:a16="http://schemas.microsoft.com/office/drawing/2014/main" id="{9F1458E4-7374-2544-B6C9-C7BA459E9D7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66F15-99A1-A14E-AAB4-9F9C52572C3E}"/>
                </a:ext>
              </a:extLst>
            </p:cNvPr>
            <p:cNvCxnSpPr>
              <a:cxnSpLocks/>
            </p:cNvCxnSpPr>
            <p:nvPr userDrawn="1"/>
          </p:nvCxnSpPr>
          <p:spPr>
            <a:xfrm>
              <a:off x="1778000" y="6502400"/>
              <a:ext cx="2514600"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6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2" name="Title 1"/>
          <p:cNvSpPr>
            <a:spLocks noGrp="1"/>
          </p:cNvSpPr>
          <p:nvPr>
            <p:ph type="title"/>
          </p:nvPr>
        </p:nvSpPr>
        <p:spPr>
          <a:xfrm>
            <a:off x="335755" y="2975450"/>
            <a:ext cx="11520490" cy="907100"/>
          </a:xfrm>
        </p:spPr>
        <p:txBody>
          <a:bodyPr anchor="ctr"/>
          <a:lstStyle>
            <a:lvl1pPr marL="0" algn="l" defTabSz="914400" rtl="0" eaLnBrk="1" latinLnBrk="0" hangingPunct="1">
              <a:lnSpc>
                <a:spcPct val="90000"/>
              </a:lnSpc>
              <a:spcBef>
                <a:spcPct val="0"/>
              </a:spcBef>
              <a:buNone/>
              <a:defRPr lang="en-US" sz="4400" b="0" i="0" kern="1200" dirty="0">
                <a:solidFill>
                  <a:schemeClr val="tx2"/>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28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an Sour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36548" y="1452515"/>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grpSp>
        <p:nvGrpSpPr>
          <p:cNvPr id="11" name="Group 10">
            <a:extLst>
              <a:ext uri="{FF2B5EF4-FFF2-40B4-BE49-F238E27FC236}">
                <a16:creationId xmlns:a16="http://schemas.microsoft.com/office/drawing/2014/main" id="{F9884F3F-33DE-724D-8787-C31694BB9250}"/>
              </a:ext>
            </a:extLst>
          </p:cNvPr>
          <p:cNvGrpSpPr/>
          <p:nvPr userDrawn="1"/>
        </p:nvGrpSpPr>
        <p:grpSpPr>
          <a:xfrm>
            <a:off x="1778000" y="6536530"/>
            <a:ext cx="6866792" cy="0"/>
            <a:chOff x="-1316892" y="6502400"/>
            <a:chExt cx="6866792" cy="0"/>
          </a:xfrm>
        </p:grpSpPr>
        <p:cxnSp>
          <p:nvCxnSpPr>
            <p:cNvPr id="12" name="Straight Connector 11">
              <a:extLst>
                <a:ext uri="{FF2B5EF4-FFF2-40B4-BE49-F238E27FC236}">
                  <a16:creationId xmlns:a16="http://schemas.microsoft.com/office/drawing/2014/main" id="{D4091B50-FF1B-864E-93D8-2841F3CE41C3}"/>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4740F0-6BD0-FD43-A059-29465832449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7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44659" y="1254206"/>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pic>
        <p:nvPicPr>
          <p:cNvPr id="7" name="Picture 6" descr="A large brick building&#10;&#10;Description automatically generated">
            <a:extLst>
              <a:ext uri="{FF2B5EF4-FFF2-40B4-BE49-F238E27FC236}">
                <a16:creationId xmlns:a16="http://schemas.microsoft.com/office/drawing/2014/main" id="{AA6BC9BF-32E6-7645-B52D-4820086ED2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05" b="50000"/>
          <a:stretch/>
        </p:blipFill>
        <p:spPr>
          <a:xfrm>
            <a:off x="0" y="4254500"/>
            <a:ext cx="12192000" cy="1828800"/>
          </a:xfrm>
          <a:prstGeom prst="rect">
            <a:avLst/>
          </a:prstGeom>
        </p:spPr>
      </p:pic>
      <p:grpSp>
        <p:nvGrpSpPr>
          <p:cNvPr id="12" name="Group 11">
            <a:extLst>
              <a:ext uri="{FF2B5EF4-FFF2-40B4-BE49-F238E27FC236}">
                <a16:creationId xmlns:a16="http://schemas.microsoft.com/office/drawing/2014/main" id="{BAC934DB-6A73-9D45-90E9-27EBB7603B3D}"/>
              </a:ext>
            </a:extLst>
          </p:cNvPr>
          <p:cNvGrpSpPr/>
          <p:nvPr userDrawn="1"/>
        </p:nvGrpSpPr>
        <p:grpSpPr>
          <a:xfrm>
            <a:off x="1778000" y="6536530"/>
            <a:ext cx="6866792" cy="0"/>
            <a:chOff x="-1316892" y="6502400"/>
            <a:chExt cx="6866792" cy="0"/>
          </a:xfrm>
        </p:grpSpPr>
        <p:cxnSp>
          <p:nvCxnSpPr>
            <p:cNvPr id="13" name="Straight Connector 12">
              <a:extLst>
                <a:ext uri="{FF2B5EF4-FFF2-40B4-BE49-F238E27FC236}">
                  <a16:creationId xmlns:a16="http://schemas.microsoft.com/office/drawing/2014/main" id="{6D52AF4B-CF2F-A14D-B292-99D84EA6ADD2}"/>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170B0-637A-354D-B7D6-547F5E699EA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05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3" name="Content Placeholder 2"/>
          <p:cNvSpPr>
            <a:spLocks noGrp="1"/>
          </p:cNvSpPr>
          <p:nvPr>
            <p:ph idx="1" hasCustomPrompt="1"/>
          </p:nvPr>
        </p:nvSpPr>
        <p:spPr>
          <a:xfrm>
            <a:off x="336552" y="1452515"/>
            <a:ext cx="11522076" cy="656205"/>
          </a:xfrm>
          <a:prstGeom prst="rect">
            <a:avLst/>
          </a:prstGeom>
        </p:spPr>
        <p:txBody>
          <a:bodyPr/>
          <a:lstStyle>
            <a:lvl1pPr marL="342900" indent="-342900">
              <a:buFont typeface="Wingdings" pitchFamily="2" charset="2"/>
              <a:buChar char="§"/>
              <a:defRPr lang="en-US" sz="2200" kern="1200" dirty="0" smtClean="0">
                <a:solidFill>
                  <a:schemeClr val="tx1"/>
                </a:solidFill>
                <a:latin typeface="+mn-lt"/>
                <a:ea typeface="+mn-ea"/>
                <a:cs typeface="+mn-cs"/>
              </a:defRPr>
            </a:lvl1pPr>
            <a:lvl2pPr marL="173736" indent="-173736">
              <a:spcBef>
                <a:spcPts val="600"/>
              </a:spcBef>
              <a:buClr>
                <a:schemeClr val="bg2"/>
              </a:buClr>
              <a:defRPr sz="1800">
                <a:solidFill>
                  <a:schemeClr val="tx1"/>
                </a:solidFill>
              </a:defRPr>
            </a:lvl2pPr>
            <a:lvl3pPr>
              <a:spcBef>
                <a:spcPts val="600"/>
              </a:spcBef>
              <a:defRPr/>
            </a:lvl3pPr>
          </a:lstStyle>
          <a:p>
            <a:pPr lvl="1"/>
            <a:r>
              <a:rPr lang="en-US" dirty="0"/>
              <a:t>Bullet</a:t>
            </a:r>
          </a:p>
        </p:txBody>
      </p:sp>
      <p:sp>
        <p:nvSpPr>
          <p:cNvPr id="7" name="Rectangle 6">
            <a:extLst>
              <a:ext uri="{FF2B5EF4-FFF2-40B4-BE49-F238E27FC236}">
                <a16:creationId xmlns:a16="http://schemas.microsoft.com/office/drawing/2014/main" id="{79741CC5-F945-1A46-8CD2-48F51FB45796}"/>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Footer Placeholder 4">
            <a:extLst>
              <a:ext uri="{FF2B5EF4-FFF2-40B4-BE49-F238E27FC236}">
                <a16:creationId xmlns:a16="http://schemas.microsoft.com/office/drawing/2014/main" id="{DD91C636-8DB9-5B4D-9312-38AC0B8DA97D}"/>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sp>
        <p:nvSpPr>
          <p:cNvPr id="9" name="Slide Number Placeholder 5">
            <a:extLst>
              <a:ext uri="{FF2B5EF4-FFF2-40B4-BE49-F238E27FC236}">
                <a16:creationId xmlns:a16="http://schemas.microsoft.com/office/drawing/2014/main" id="{4DF5F704-AD44-C04D-9116-BE002E5E0499}"/>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0" name="Picture 9">
            <a:extLst>
              <a:ext uri="{FF2B5EF4-FFF2-40B4-BE49-F238E27FC236}">
                <a16:creationId xmlns:a16="http://schemas.microsoft.com/office/drawing/2014/main" id="{B1E805C3-C59E-2144-94EE-0B67DEA498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0C6E230A-08F9-DB42-8BE1-27A80CCF9840}"/>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F802F8E3-83DF-3A4A-BD3B-7E17033D2F28}"/>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5C43F-9E59-E746-B18B-B85F3362C8CC}"/>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26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8" name="Text Placeholder 3">
            <a:extLst>
              <a:ext uri="{FF2B5EF4-FFF2-40B4-BE49-F238E27FC236}">
                <a16:creationId xmlns:a16="http://schemas.microsoft.com/office/drawing/2014/main" id="{F409EC90-7A58-5F47-8200-67E9DD5AF8E0}"/>
              </a:ext>
            </a:extLst>
          </p:cNvPr>
          <p:cNvSpPr>
            <a:spLocks noGrp="1"/>
          </p:cNvSpPr>
          <p:nvPr>
            <p:ph idx="1"/>
          </p:nvPr>
        </p:nvSpPr>
        <p:spPr>
          <a:xfrm>
            <a:off x="336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0" name="Rectangle 9">
            <a:extLst>
              <a:ext uri="{FF2B5EF4-FFF2-40B4-BE49-F238E27FC236}">
                <a16:creationId xmlns:a16="http://schemas.microsoft.com/office/drawing/2014/main" id="{75116654-E6BD-A640-838E-53FCCAB759EA}"/>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Slide Number Placeholder 5">
            <a:extLst>
              <a:ext uri="{FF2B5EF4-FFF2-40B4-BE49-F238E27FC236}">
                <a16:creationId xmlns:a16="http://schemas.microsoft.com/office/drawing/2014/main" id="{A1CDA76D-C4CA-8D4A-AC10-59FCCE9FFBC1}"/>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3" name="Picture 12">
            <a:extLst>
              <a:ext uri="{FF2B5EF4-FFF2-40B4-BE49-F238E27FC236}">
                <a16:creationId xmlns:a16="http://schemas.microsoft.com/office/drawing/2014/main" id="{F4111453-6C11-514A-927A-01AC30146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7" name="Text Placeholder 3">
            <a:extLst>
              <a:ext uri="{FF2B5EF4-FFF2-40B4-BE49-F238E27FC236}">
                <a16:creationId xmlns:a16="http://schemas.microsoft.com/office/drawing/2014/main" id="{BF5079E7-6582-944B-A16F-CC156017D3BD}"/>
              </a:ext>
            </a:extLst>
          </p:cNvPr>
          <p:cNvSpPr>
            <a:spLocks noGrp="1"/>
          </p:cNvSpPr>
          <p:nvPr>
            <p:ph idx="13"/>
          </p:nvPr>
        </p:nvSpPr>
        <p:spPr>
          <a:xfrm>
            <a:off x="6305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8" name="Footer Placeholder 4">
            <a:extLst>
              <a:ext uri="{FF2B5EF4-FFF2-40B4-BE49-F238E27FC236}">
                <a16:creationId xmlns:a16="http://schemas.microsoft.com/office/drawing/2014/main" id="{0AE23C3E-A778-354C-8EE9-27074045D5D3}"/>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9" name="Group 18">
            <a:extLst>
              <a:ext uri="{FF2B5EF4-FFF2-40B4-BE49-F238E27FC236}">
                <a16:creationId xmlns:a16="http://schemas.microsoft.com/office/drawing/2014/main" id="{2441110C-22A8-6F40-AA97-1FFF07EE98D9}"/>
              </a:ext>
            </a:extLst>
          </p:cNvPr>
          <p:cNvGrpSpPr/>
          <p:nvPr userDrawn="1"/>
        </p:nvGrpSpPr>
        <p:grpSpPr>
          <a:xfrm>
            <a:off x="1778000" y="6536530"/>
            <a:ext cx="6866792" cy="0"/>
            <a:chOff x="-1316892" y="6502400"/>
            <a:chExt cx="6866792" cy="0"/>
          </a:xfrm>
        </p:grpSpPr>
        <p:cxnSp>
          <p:nvCxnSpPr>
            <p:cNvPr id="20" name="Straight Connector 19">
              <a:extLst>
                <a:ext uri="{FF2B5EF4-FFF2-40B4-BE49-F238E27FC236}">
                  <a16:creationId xmlns:a16="http://schemas.microsoft.com/office/drawing/2014/main" id="{9FFC0AFC-ED0E-3944-8D3A-E85CA8C2A41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8512C-2F10-4246-AF95-07C2E2628D6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05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6" name="Rectangle 5">
            <a:extLst>
              <a:ext uri="{FF2B5EF4-FFF2-40B4-BE49-F238E27FC236}">
                <a16:creationId xmlns:a16="http://schemas.microsoft.com/office/drawing/2014/main" id="{E2C20982-A3C0-8749-AB45-52292CCC4257}"/>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5F5BDB6B-B45D-4247-A2C5-1B3A5013524E}"/>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669D3B21-C570-CA49-9135-989C3B29EF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3" name="Footer Placeholder 4">
            <a:extLst>
              <a:ext uri="{FF2B5EF4-FFF2-40B4-BE49-F238E27FC236}">
                <a16:creationId xmlns:a16="http://schemas.microsoft.com/office/drawing/2014/main" id="{CF72AAC5-322D-2E40-AC5A-AB9D7D02507B}"/>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4" name="Group 13">
            <a:extLst>
              <a:ext uri="{FF2B5EF4-FFF2-40B4-BE49-F238E27FC236}">
                <a16:creationId xmlns:a16="http://schemas.microsoft.com/office/drawing/2014/main" id="{E82BC04F-48D8-6F4D-81F6-5E1CA4347335}"/>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441159BF-7D4D-5A48-96E6-631C2B4FC3F9}"/>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F5C6B8-6150-9243-84FE-6FD82DB7264D}"/>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3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5" name="Rectangle 4"/>
          <p:cNvSpPr/>
          <p:nvPr userDrawn="1"/>
        </p:nvSpPr>
        <p:spPr>
          <a:xfrm>
            <a:off x="170688" y="162687"/>
            <a:ext cx="11850624" cy="5780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
        <p:nvSpPr>
          <p:cNvPr id="6" name="Text Placeholder 5">
            <a:extLst>
              <a:ext uri="{FF2B5EF4-FFF2-40B4-BE49-F238E27FC236}">
                <a16:creationId xmlns:a16="http://schemas.microsoft.com/office/drawing/2014/main" id="{8E9B5374-BEA0-DF47-BEE7-32CB5C195A92}"/>
              </a:ext>
            </a:extLst>
          </p:cNvPr>
          <p:cNvSpPr>
            <a:spLocks noGrp="1"/>
          </p:cNvSpPr>
          <p:nvPr>
            <p:ph type="body" sz="quarter" idx="12" hasCustomPrompt="1"/>
          </p:nvPr>
        </p:nvSpPr>
        <p:spPr>
          <a:xfrm>
            <a:off x="1081088" y="1411929"/>
            <a:ext cx="10029825" cy="3282430"/>
          </a:xfrm>
          <a:prstGeom prst="rect">
            <a:avLst/>
          </a:prstGeom>
        </p:spPr>
        <p:txBody>
          <a:bodyPr anchor="ctr" anchorCtr="0">
            <a:noAutofit/>
          </a:bodyPr>
          <a:lstStyle>
            <a:lvl1pPr marL="0" indent="0" algn="ctr" defTabSz="914400" rtl="0" eaLnBrk="1" latinLnBrk="0" hangingPunct="1">
              <a:lnSpc>
                <a:spcPct val="110000"/>
              </a:lnSpc>
              <a:spcBef>
                <a:spcPts val="1400"/>
              </a:spcBef>
              <a:buClr>
                <a:srgbClr val="E12726"/>
              </a:buClr>
              <a:buFont typeface="Arial" panose="020B0604020202020204" pitchFamily="34" charset="0"/>
              <a:buNone/>
              <a:defRPr lang="en-US" sz="3600" b="0" i="0" kern="1200" dirty="0">
                <a:solidFill>
                  <a:schemeClr val="bg1"/>
                </a:solidFill>
                <a:latin typeface="Source Sans Pro Light" panose="020B0403030403020204" pitchFamily="34" charset="0"/>
                <a:ea typeface="Source Sans Pro Light" panose="020B0403030403020204" pitchFamily="34" charset="0"/>
                <a:cs typeface="Droid Serif" panose="02020600060500020200" pitchFamily="18" charset="0"/>
              </a:defRPr>
            </a:lvl1pPr>
          </a:lstStyle>
          <a:p>
            <a:pPr lvl="0"/>
            <a:r>
              <a:rPr lang="en-US" dirty="0"/>
              <a:t>Quote Text Here</a:t>
            </a:r>
          </a:p>
        </p:txBody>
      </p:sp>
    </p:spTree>
    <p:extLst>
      <p:ext uri="{BB962C8B-B14F-4D97-AF65-F5344CB8AC3E}">
        <p14:creationId xmlns:p14="http://schemas.microsoft.com/office/powerpoint/2010/main" val="7265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549" y="288924"/>
            <a:ext cx="11513969" cy="656206"/>
          </a:xfrm>
          <a:prstGeom prst="rect">
            <a:avLst/>
          </a:prstGeom>
        </p:spPr>
        <p:txBody>
          <a:bodyPr vert="horz" lIns="0" tIns="0" rIns="0" bIns="0" rtlCol="0" anchor="t">
            <a:noAutofit/>
          </a:bodyPr>
          <a:lstStyle/>
          <a:p>
            <a:r>
              <a:rPr lang="en-US" dirty="0"/>
              <a:t>Click to edit Master title style</a:t>
            </a:r>
          </a:p>
        </p:txBody>
      </p:sp>
      <p:sp>
        <p:nvSpPr>
          <p:cNvPr id="5" name="Footer Placeholder 4"/>
          <p:cNvSpPr>
            <a:spLocks noGrp="1"/>
          </p:cNvSpPr>
          <p:nvPr>
            <p:ph type="ftr" sz="quarter" idx="3"/>
          </p:nvPr>
        </p:nvSpPr>
        <p:spPr>
          <a:xfrm>
            <a:off x="6924676" y="6353968"/>
            <a:ext cx="4535916" cy="365125"/>
          </a:xfrm>
          <a:prstGeom prst="rect">
            <a:avLst/>
          </a:prstGeom>
        </p:spPr>
        <p:txBody>
          <a:bodyPr vert="horz" lIns="0" tIns="0" rIns="0" bIns="0" rtlCol="0" anchor="ctr"/>
          <a:lstStyle>
            <a:lvl1pPr algn="r">
              <a:defRPr kumimoji="0" lang="en-US" sz="1200" b="0" i="0" u="none" strike="noStrike" kern="1200" cap="none" spc="0" normalizeH="0" baseline="0" dirty="0">
                <a:ln>
                  <a:noFill/>
                </a:ln>
                <a:solidFill>
                  <a:schemeClr val="bg1">
                    <a:lumMod val="50000"/>
                  </a:schemeClr>
                </a:solidFill>
                <a:effectLst/>
                <a:uLnTx/>
                <a:uFillTx/>
                <a:latin typeface="Source Sans Pro" pitchFamily="34" charset="0"/>
                <a:ea typeface="+mn-ea"/>
                <a:cs typeface="+mn-cs"/>
              </a:defRPr>
            </a:lvl1pPr>
          </a:lstStyle>
          <a:p>
            <a:r>
              <a:rPr lang="en-US" dirty="0"/>
              <a:t>Presentation Title Here)</a:t>
            </a:r>
          </a:p>
        </p:txBody>
      </p:sp>
      <p:sp>
        <p:nvSpPr>
          <p:cNvPr id="6" name="Slide Number Placeholder 5"/>
          <p:cNvSpPr>
            <a:spLocks noGrp="1"/>
          </p:cNvSpPr>
          <p:nvPr>
            <p:ph type="sldNum" sz="quarter" idx="4"/>
          </p:nvPr>
        </p:nvSpPr>
        <p:spPr>
          <a:xfrm>
            <a:off x="11460592" y="6353968"/>
            <a:ext cx="398036" cy="365125"/>
          </a:xfrm>
          <a:prstGeom prst="rect">
            <a:avLst/>
          </a:prstGeom>
        </p:spPr>
        <p:txBody>
          <a:bodyPr vert="horz" lIns="0" tIns="0" rIns="0" bIns="0" rtlCol="0" anchor="ctr"/>
          <a:lstStyle>
            <a:lvl1pPr algn="ctr">
              <a:defRPr kumimoji="0" lang="en-US" sz="1200" b="1" i="0" u="none" strike="noStrike" kern="1200" cap="none" spc="0" normalizeH="0" baseline="0" smtClean="0">
                <a:ln>
                  <a:noFill/>
                </a:ln>
                <a:solidFill>
                  <a:schemeClr val="tx2"/>
                </a:solidFill>
                <a:effectLst/>
                <a:uLnTx/>
                <a:uFillTx/>
                <a:latin typeface="Source Sans Pro" pitchFamily="34" charset="0"/>
                <a:ea typeface="+mn-ea"/>
                <a:cs typeface="+mn-cs"/>
              </a:defRPr>
            </a:lvl1pPr>
          </a:lstStyle>
          <a:p>
            <a:pPr algn="r"/>
            <a:fld id="{6FE306A7-A228-4E07-8D4E-C1DA2C3F3993}" type="slidenum">
              <a:rPr lang="en-US" smtClean="0"/>
              <a:pPr algn="r"/>
              <a:t>‹#›</a:t>
            </a:fld>
            <a:endParaRPr lang="en-US" dirty="0"/>
          </a:p>
        </p:txBody>
      </p:sp>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178871" y="5717802"/>
            <a:ext cx="2379982" cy="1586656"/>
          </a:xfrm>
          <a:prstGeom prst="rect">
            <a:avLst/>
          </a:prstGeom>
        </p:spPr>
      </p:pic>
      <p:sp>
        <p:nvSpPr>
          <p:cNvPr id="4" name="Text Placeholder 3">
            <a:extLst>
              <a:ext uri="{FF2B5EF4-FFF2-40B4-BE49-F238E27FC236}">
                <a16:creationId xmlns:a16="http://schemas.microsoft.com/office/drawing/2014/main" id="{39594245-C0FC-294F-B85B-B3050FDF4B4D}"/>
              </a:ext>
            </a:extLst>
          </p:cNvPr>
          <p:cNvSpPr>
            <a:spLocks noGrp="1"/>
          </p:cNvSpPr>
          <p:nvPr>
            <p:ph type="body" idx="1"/>
          </p:nvPr>
        </p:nvSpPr>
        <p:spPr>
          <a:xfrm>
            <a:off x="336549" y="1253331"/>
            <a:ext cx="10515600" cy="11469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2610439"/>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69" r:id="rId3"/>
    <p:sldLayoutId id="2147483678" r:id="rId4"/>
    <p:sldLayoutId id="2147483687" r:id="rId5"/>
    <p:sldLayoutId id="2147483650" r:id="rId6"/>
    <p:sldLayoutId id="2147483652" r:id="rId7"/>
    <p:sldLayoutId id="2147483654" r:id="rId8"/>
    <p:sldLayoutId id="2147483679" r:id="rId9"/>
    <p:sldLayoutId id="2147483655" r:id="rId10"/>
    <p:sldLayoutId id="2147483686" r:id="rId11"/>
    <p:sldLayoutId id="2147483667" r:id="rId12"/>
    <p:sldLayoutId id="2147483666" r:id="rId13"/>
    <p:sldLayoutId id="2147483688" r:id="rId14"/>
    <p:sldLayoutId id="2147483689" r:id="rId15"/>
    <p:sldLayoutId id="2147483690" r:id="rId16"/>
    <p:sldLayoutId id="2147483691" r:id="rId17"/>
  </p:sldLayoutIdLst>
  <p:hf hdr="0" dt="0"/>
  <p:txStyles>
    <p:titleStyle>
      <a:lvl1pPr marL="0" algn="l" defTabSz="914400" rtl="0" eaLnBrk="1" latinLnBrk="0" hangingPunct="1">
        <a:lnSpc>
          <a:spcPct val="90000"/>
        </a:lnSpc>
        <a:spcBef>
          <a:spcPct val="0"/>
        </a:spcBef>
        <a:buNone/>
        <a:defRPr lang="en-US" sz="3500" b="0" i="0" kern="1200" dirty="0" smtClean="0">
          <a:solidFill>
            <a:schemeClr val="tx2"/>
          </a:solidFill>
          <a:latin typeface="Source Sans Pro Light" panose="020B0403030403020204" pitchFamily="34" charset="0"/>
          <a:ea typeface="Source Sans Pro Light" panose="020B0403030403020204" pitchFamily="34" charset="0"/>
          <a:cs typeface="+mn-cs"/>
        </a:defRPr>
      </a:lvl1pPr>
    </p:titleStyle>
    <p:body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solvgroup.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qnet.e-quantum2k.com/~ibf/Custom/016138/RETAIL/cgi-bin/qnet-main-rs.cg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sa.gov/employer/ssnv.htm" TargetMode="Externa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rs.gov/filing/e-file-information-returns" TargetMode="Externa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hyperlink" Target="https://www.irs.gov/forms-pubs/new-electronic-filing-requirements-for-forms-w-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sa.gov/bso/bsowelcome.htm" TargetMode="External"/><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ssa.gov/employer/accuwage/index.html" TargetMode="External"/><Relationship Id="rId2" Type="http://schemas.openxmlformats.org/officeDocument/2006/relationships/hyperlink" Target="https://www.ssa.gov/bso/bsowelcome.htm"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rs.gov/pub/irs-pdf/iw2w3.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ssa.gov/employer/accuwage/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491258"/>
            <a:ext cx="11040893" cy="633290"/>
          </a:xfrm>
        </p:spPr>
        <p:txBody>
          <a:bodyPr>
            <a:normAutofit lnSpcReduction="10000"/>
          </a:bodyPr>
          <a:lstStyle/>
          <a:p>
            <a:r>
              <a:rPr lang="en-US" dirty="0"/>
              <a:t>Springbrook – W2 Processing </a:t>
            </a:r>
          </a:p>
          <a:p>
            <a:endParaRPr lang="en-US" dirty="0"/>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
        <p:nvSpPr>
          <p:cNvPr id="2" name="TextBox 1">
            <a:extLst>
              <a:ext uri="{FF2B5EF4-FFF2-40B4-BE49-F238E27FC236}">
                <a16:creationId xmlns:a16="http://schemas.microsoft.com/office/drawing/2014/main" id="{46BB4837-0365-20C8-EB9F-1AA860A15483}"/>
              </a:ext>
            </a:extLst>
          </p:cNvPr>
          <p:cNvSpPr txBox="1"/>
          <p:nvPr/>
        </p:nvSpPr>
        <p:spPr>
          <a:xfrm>
            <a:off x="357352" y="5349766"/>
            <a:ext cx="6064469" cy="369332"/>
          </a:xfrm>
          <a:prstGeom prst="rect">
            <a:avLst/>
          </a:prstGeom>
          <a:noFill/>
        </p:spPr>
        <p:txBody>
          <a:bodyPr wrap="square" rtlCol="0">
            <a:spAutoFit/>
          </a:bodyPr>
          <a:lstStyle/>
          <a:p>
            <a:r>
              <a:rPr lang="en-US" dirty="0">
                <a:solidFill>
                  <a:schemeClr val="bg1"/>
                </a:solidFill>
              </a:rPr>
              <a:t>Enterprise and Cirrus</a:t>
            </a:r>
          </a:p>
        </p:txBody>
      </p:sp>
    </p:spTree>
    <p:extLst>
      <p:ext uri="{BB962C8B-B14F-4D97-AF65-F5344CB8AC3E}">
        <p14:creationId xmlns:p14="http://schemas.microsoft.com/office/powerpoint/2010/main" val="34358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Generate Notes	</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1" y="1153886"/>
            <a:ext cx="10635341" cy="5170714"/>
          </a:xfrm>
        </p:spPr>
        <p:txBody>
          <a:bodyPr>
            <a:normAutofit fontScale="92500" lnSpcReduction="10000"/>
          </a:bodyPr>
          <a:lstStyle/>
          <a:p>
            <a:pPr>
              <a:buClr>
                <a:srgbClr val="4B4B4B"/>
              </a:buClr>
            </a:pPr>
            <a:r>
              <a:rPr lang="en-US" sz="3400" b="1" u="sng" dirty="0">
                <a:solidFill>
                  <a:srgbClr val="4B4B4B"/>
                </a:solidFill>
              </a:rPr>
              <a:t>Generate settings are not saved from year to year</a:t>
            </a:r>
            <a:r>
              <a:rPr lang="en-US" sz="3400" dirty="0">
                <a:solidFill>
                  <a:srgbClr val="4B4B4B"/>
                </a:solidFill>
              </a:rPr>
              <a:t>.  </a:t>
            </a:r>
          </a:p>
          <a:p>
            <a:pPr>
              <a:buClr>
                <a:srgbClr val="4B4B4B"/>
              </a:buClr>
            </a:pPr>
            <a:r>
              <a:rPr lang="en-US" sz="3400" dirty="0">
                <a:solidFill>
                  <a:srgbClr val="4B4B4B"/>
                </a:solidFill>
              </a:rPr>
              <a:t>Local Taxes (boxes 18, 19, 20) on the W2 – Functionality has been added to print the description keyed in the code box if filled in. If blank the description will come from the deduction description (as room allows).</a:t>
            </a:r>
          </a:p>
          <a:p>
            <a:pPr>
              <a:buClr>
                <a:srgbClr val="4B4B4B"/>
              </a:buClr>
            </a:pPr>
            <a:r>
              <a:rPr lang="en-US" sz="3400" dirty="0">
                <a:solidFill>
                  <a:srgbClr val="4B4B4B"/>
                </a:solidFill>
              </a:rPr>
              <a:t>DON’T forget to toggle the </a:t>
            </a:r>
            <a:r>
              <a:rPr lang="en-US" sz="3400" b="1" dirty="0">
                <a:solidFill>
                  <a:srgbClr val="4B4B4B"/>
                </a:solidFill>
              </a:rPr>
              <a:t>Retirement Plan </a:t>
            </a:r>
            <a:r>
              <a:rPr lang="en-US" sz="3400" dirty="0">
                <a:solidFill>
                  <a:srgbClr val="4B4B4B"/>
                </a:solidFill>
              </a:rPr>
              <a:t>box for any deduction/benefit codes that should mark this box.</a:t>
            </a:r>
          </a:p>
          <a:p>
            <a:pPr>
              <a:buClr>
                <a:srgbClr val="4B4B4B"/>
              </a:buClr>
            </a:pPr>
            <a:r>
              <a:rPr lang="en-US" sz="3400" dirty="0">
                <a:solidFill>
                  <a:srgbClr val="4B4B4B"/>
                </a:solidFill>
              </a:rPr>
              <a:t>Reporting Groups - Used to report separate Employer tax ID numbers.  Not often used unless you report multiple agencies separately.  IF USED – MAKE SURE TO CHECK THE EMPLOYEES IN THE REPORTING GROUP BEFORE GENERATING!</a:t>
            </a:r>
          </a:p>
          <a:p>
            <a:pPr marL="457200" indent="-457200">
              <a:lnSpc>
                <a:spcPct val="100000"/>
              </a:lnSpc>
              <a:spcAft>
                <a:spcPts val="1200"/>
              </a:spcAft>
            </a:pPr>
            <a:endParaRPr lang="en-US" sz="2800" dirty="0">
              <a:solidFill>
                <a:schemeClr val="accent1"/>
              </a:solidFill>
            </a:endParaRPr>
          </a:p>
        </p:txBody>
      </p:sp>
    </p:spTree>
    <p:extLst>
      <p:ext uri="{BB962C8B-B14F-4D97-AF65-F5344CB8AC3E}">
        <p14:creationId xmlns:p14="http://schemas.microsoft.com/office/powerpoint/2010/main" val="1149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Exceptions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2" y="1329612"/>
            <a:ext cx="6073586" cy="4598915"/>
          </a:xfrm>
        </p:spPr>
        <p:txBody>
          <a:bodyPr>
            <a:normAutofit lnSpcReduction="10000"/>
          </a:bodyPr>
          <a:lstStyle/>
          <a:p>
            <a:pPr marL="457200" indent="-457200">
              <a:lnSpc>
                <a:spcPct val="100000"/>
              </a:lnSpc>
              <a:spcAft>
                <a:spcPts val="1200"/>
              </a:spcAft>
              <a:buClr>
                <a:srgbClr val="4B4B4B"/>
              </a:buClr>
            </a:pPr>
            <a:r>
              <a:rPr lang="en-US" sz="2800" dirty="0">
                <a:solidFill>
                  <a:srgbClr val="4B4B4B"/>
                </a:solidFill>
              </a:rPr>
              <a:t>Exceptions include an exception if there are any negative totals brought into the process.  These will reject in Accuwage.</a:t>
            </a:r>
          </a:p>
          <a:p>
            <a:pPr marL="457200" indent="-457200">
              <a:lnSpc>
                <a:spcPct val="100000"/>
              </a:lnSpc>
              <a:spcAft>
                <a:spcPts val="1200"/>
              </a:spcAft>
              <a:buClr>
                <a:srgbClr val="4B4B4B"/>
              </a:buClr>
            </a:pPr>
            <a:r>
              <a:rPr lang="en-US" sz="2800" dirty="0">
                <a:solidFill>
                  <a:srgbClr val="4B4B4B"/>
                </a:solidFill>
              </a:rPr>
              <a:t>If a Name, SSN or other required information is missing the Exceptions step will warn you.</a:t>
            </a:r>
          </a:p>
          <a:p>
            <a:pPr marL="457200" indent="-457200">
              <a:lnSpc>
                <a:spcPct val="100000"/>
              </a:lnSpc>
              <a:spcAft>
                <a:spcPts val="1200"/>
              </a:spcAft>
              <a:buClr>
                <a:srgbClr val="4B4B4B"/>
              </a:buClr>
            </a:pPr>
            <a:r>
              <a:rPr lang="en-US" sz="2800" dirty="0">
                <a:solidFill>
                  <a:srgbClr val="4B4B4B"/>
                </a:solidFill>
              </a:rPr>
              <a:t>Be sure to check for Exceptions and make any corrections even if it is not a stop error.</a:t>
            </a:r>
          </a:p>
        </p:txBody>
      </p:sp>
      <p:pic>
        <p:nvPicPr>
          <p:cNvPr id="3" name="Picture 2">
            <a:extLst>
              <a:ext uri="{FF2B5EF4-FFF2-40B4-BE49-F238E27FC236}">
                <a16:creationId xmlns:a16="http://schemas.microsoft.com/office/drawing/2014/main" id="{C5B8D535-58C1-4750-9F4C-DE6ABD004C68}"/>
              </a:ext>
            </a:extLst>
          </p:cNvPr>
          <p:cNvPicPr>
            <a:picLocks noChangeAspect="1"/>
          </p:cNvPicPr>
          <p:nvPr/>
        </p:nvPicPr>
        <p:blipFill>
          <a:blip r:embed="rId3"/>
          <a:stretch>
            <a:fillRect/>
          </a:stretch>
        </p:blipFill>
        <p:spPr>
          <a:xfrm>
            <a:off x="6878411" y="1329612"/>
            <a:ext cx="4407867" cy="3699274"/>
          </a:xfrm>
          <a:prstGeom prst="rect">
            <a:avLst/>
          </a:prstGeom>
        </p:spPr>
      </p:pic>
    </p:spTree>
    <p:extLst>
      <p:ext uri="{BB962C8B-B14F-4D97-AF65-F5344CB8AC3E}">
        <p14:creationId xmlns:p14="http://schemas.microsoft.com/office/powerpoint/2010/main" val="127823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Edit Step</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16297" y="1243184"/>
            <a:ext cx="10417627" cy="4557818"/>
          </a:xfrm>
        </p:spPr>
        <p:txBody>
          <a:bodyPr>
            <a:normAutofit fontScale="70000" lnSpcReduction="20000"/>
          </a:bodyPr>
          <a:lstStyle/>
          <a:p>
            <a:pPr>
              <a:spcAft>
                <a:spcPts val="600"/>
              </a:spcAft>
              <a:buClr>
                <a:srgbClr val="4B4B4B"/>
              </a:buClr>
            </a:pPr>
            <a:r>
              <a:rPr lang="en-US" sz="4200" dirty="0">
                <a:solidFill>
                  <a:srgbClr val="4B4B4B"/>
                </a:solidFill>
              </a:rPr>
              <a:t>Do you need to edit anything?</a:t>
            </a:r>
          </a:p>
          <a:p>
            <a:pPr marL="1028700" lvl="1" indent="-571500">
              <a:spcAft>
                <a:spcPts val="600"/>
              </a:spcAft>
              <a:buClr>
                <a:srgbClr val="4B4B4B"/>
              </a:buClr>
            </a:pPr>
            <a:r>
              <a:rPr lang="en-US" sz="4200" dirty="0">
                <a:solidFill>
                  <a:srgbClr val="4B4B4B"/>
                </a:solidFill>
              </a:rPr>
              <a:t>Hopefully not any primary information.</a:t>
            </a:r>
          </a:p>
          <a:p>
            <a:pPr marL="1028700" lvl="1" indent="-571500">
              <a:spcAft>
                <a:spcPts val="600"/>
              </a:spcAft>
              <a:buClr>
                <a:srgbClr val="4B4B4B"/>
              </a:buClr>
            </a:pPr>
            <a:r>
              <a:rPr lang="en-US" sz="4200" dirty="0">
                <a:solidFill>
                  <a:srgbClr val="4B4B4B"/>
                </a:solidFill>
              </a:rPr>
              <a:t>Make sure the Retirement box checked before making any edits.</a:t>
            </a:r>
          </a:p>
          <a:p>
            <a:pPr marL="1028700" lvl="1" indent="-571500">
              <a:spcAft>
                <a:spcPts val="600"/>
              </a:spcAft>
              <a:buClr>
                <a:srgbClr val="4B4B4B"/>
              </a:buClr>
            </a:pPr>
            <a:r>
              <a:rPr lang="en-US" sz="4200" dirty="0">
                <a:solidFill>
                  <a:srgbClr val="4B4B4B"/>
                </a:solidFill>
              </a:rPr>
              <a:t>Change address information on the employee if possible.</a:t>
            </a:r>
          </a:p>
          <a:p>
            <a:pPr>
              <a:spcAft>
                <a:spcPts val="600"/>
              </a:spcAft>
              <a:buClr>
                <a:srgbClr val="4B4B4B"/>
              </a:buClr>
            </a:pPr>
            <a:r>
              <a:rPr lang="en-US" sz="4200" dirty="0">
                <a:solidFill>
                  <a:srgbClr val="4B4B4B"/>
                </a:solidFill>
              </a:rPr>
              <a:t>To add a new W-2</a:t>
            </a:r>
          </a:p>
          <a:p>
            <a:pPr marL="1028700" lvl="1" indent="-571500">
              <a:spcAft>
                <a:spcPts val="600"/>
              </a:spcAft>
              <a:buClr>
                <a:srgbClr val="4B4B4B"/>
              </a:buClr>
            </a:pPr>
            <a:r>
              <a:rPr lang="en-US" sz="4200" dirty="0">
                <a:solidFill>
                  <a:srgbClr val="4B4B4B"/>
                </a:solidFill>
              </a:rPr>
              <a:t>Typically, only necessary if an employee did not have regular wages but had disability pay for the entire year.</a:t>
            </a:r>
          </a:p>
          <a:p>
            <a:pPr marL="1028700" lvl="1" indent="-571500">
              <a:spcAft>
                <a:spcPts val="600"/>
              </a:spcAft>
              <a:buClr>
                <a:srgbClr val="4B4B4B"/>
              </a:buClr>
            </a:pPr>
            <a:r>
              <a:rPr lang="en-US" sz="4200" dirty="0">
                <a:solidFill>
                  <a:srgbClr val="4B4B4B"/>
                </a:solidFill>
              </a:rPr>
              <a:t>Best Practice:  Have W2 generated information match Payroll History.</a:t>
            </a:r>
          </a:p>
          <a:p>
            <a:pPr marL="457200" indent="-457200">
              <a:lnSpc>
                <a:spcPct val="100000"/>
              </a:lnSpc>
              <a:spcAft>
                <a:spcPts val="1200"/>
              </a:spcAft>
            </a:pPr>
            <a:endParaRPr lang="en-US" sz="2800" dirty="0">
              <a:solidFill>
                <a:schemeClr val="accent1"/>
              </a:solidFill>
            </a:endParaRPr>
          </a:p>
        </p:txBody>
      </p:sp>
    </p:spTree>
    <p:extLst>
      <p:ext uri="{BB962C8B-B14F-4D97-AF65-F5344CB8AC3E}">
        <p14:creationId xmlns:p14="http://schemas.microsoft.com/office/powerpoint/2010/main" val="175375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j-lt"/>
              </a:rPr>
              <a:t>Overflow W-2s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040674"/>
            <a:ext cx="10308769" cy="1780331"/>
          </a:xfrm>
        </p:spPr>
        <p:txBody>
          <a:bodyPr>
            <a:noAutofit/>
          </a:bodyPr>
          <a:lstStyle/>
          <a:p>
            <a:pPr marL="0" indent="0">
              <a:lnSpc>
                <a:spcPct val="100000"/>
              </a:lnSpc>
              <a:spcAft>
                <a:spcPts val="1200"/>
              </a:spcAft>
              <a:buNone/>
            </a:pPr>
            <a:r>
              <a:rPr lang="en-US" sz="2000" dirty="0">
                <a:solidFill>
                  <a:srgbClr val="4B4B4B"/>
                </a:solidFill>
              </a:rPr>
              <a:t>If an employee has more than 4 items in box 12 or more than 2 in box 19 a second page will be created.  This is being added for box 14.  Not available in all versions.</a:t>
            </a:r>
          </a:p>
          <a:p>
            <a:pPr marL="0" indent="0">
              <a:lnSpc>
                <a:spcPct val="100000"/>
              </a:lnSpc>
              <a:spcAft>
                <a:spcPts val="1200"/>
              </a:spcAft>
              <a:buNone/>
            </a:pPr>
            <a:r>
              <a:rPr lang="en-US" sz="2000" dirty="0">
                <a:solidFill>
                  <a:srgbClr val="4B4B4B"/>
                </a:solidFill>
              </a:rPr>
              <a:t>The Plus        indicates the second W-2 record.  If you edit one of the records you must also edit the second record.</a:t>
            </a:r>
          </a:p>
          <a:p>
            <a:pPr marL="0" indent="0">
              <a:lnSpc>
                <a:spcPct val="100000"/>
              </a:lnSpc>
              <a:spcAft>
                <a:spcPts val="1200"/>
              </a:spcAft>
              <a:buNone/>
            </a:pPr>
            <a:endParaRPr lang="en-US" sz="2000" dirty="0">
              <a:solidFill>
                <a:srgbClr val="4B4B4B"/>
              </a:solidFill>
              <a:highlight>
                <a:srgbClr val="FFFF00"/>
              </a:highlight>
            </a:endParaRPr>
          </a:p>
          <a:p>
            <a:pPr marL="0" indent="0">
              <a:lnSpc>
                <a:spcPct val="100000"/>
              </a:lnSpc>
              <a:spcAft>
                <a:spcPts val="1200"/>
              </a:spcAft>
              <a:buNone/>
            </a:pPr>
            <a:endParaRPr lang="en-US" sz="2000" dirty="0">
              <a:solidFill>
                <a:srgbClr val="4B4B4B"/>
              </a:solidFill>
              <a:highlight>
                <a:srgbClr val="FFFF00"/>
              </a:highlight>
            </a:endParaRPr>
          </a:p>
          <a:p>
            <a:pPr marL="457200" indent="-457200">
              <a:lnSpc>
                <a:spcPct val="100000"/>
              </a:lnSpc>
              <a:spcAft>
                <a:spcPts val="1200"/>
              </a:spcAft>
            </a:pPr>
            <a:endParaRPr lang="en-US" sz="2300" dirty="0">
              <a:solidFill>
                <a:schemeClr val="accent1"/>
              </a:solidFill>
            </a:endParaRPr>
          </a:p>
        </p:txBody>
      </p:sp>
      <p:pic>
        <p:nvPicPr>
          <p:cNvPr id="7" name="Picture 6">
            <a:extLst>
              <a:ext uri="{FF2B5EF4-FFF2-40B4-BE49-F238E27FC236}">
                <a16:creationId xmlns:a16="http://schemas.microsoft.com/office/drawing/2014/main" id="{A53DABB2-0E7C-4FA0-B172-3BCF53DC9276}"/>
              </a:ext>
            </a:extLst>
          </p:cNvPr>
          <p:cNvPicPr>
            <a:picLocks noChangeAspect="1"/>
          </p:cNvPicPr>
          <p:nvPr/>
        </p:nvPicPr>
        <p:blipFill>
          <a:blip r:embed="rId3"/>
          <a:stretch>
            <a:fillRect/>
          </a:stretch>
        </p:blipFill>
        <p:spPr>
          <a:xfrm>
            <a:off x="2257519" y="2396454"/>
            <a:ext cx="7676962" cy="3691134"/>
          </a:xfrm>
          <a:prstGeom prst="rect">
            <a:avLst/>
          </a:prstGeom>
        </p:spPr>
      </p:pic>
      <p:pic>
        <p:nvPicPr>
          <p:cNvPr id="3" name="Picture 2">
            <a:extLst>
              <a:ext uri="{FF2B5EF4-FFF2-40B4-BE49-F238E27FC236}">
                <a16:creationId xmlns:a16="http://schemas.microsoft.com/office/drawing/2014/main" id="{B48032D6-A46E-6232-CE31-D22FBB7953E8}"/>
              </a:ext>
            </a:extLst>
          </p:cNvPr>
          <p:cNvPicPr>
            <a:picLocks noChangeAspect="1"/>
          </p:cNvPicPr>
          <p:nvPr/>
        </p:nvPicPr>
        <p:blipFill>
          <a:blip r:embed="rId4"/>
          <a:stretch>
            <a:fillRect/>
          </a:stretch>
        </p:blipFill>
        <p:spPr>
          <a:xfrm>
            <a:off x="1520498" y="1950563"/>
            <a:ext cx="396104" cy="357771"/>
          </a:xfrm>
          <a:prstGeom prst="rect">
            <a:avLst/>
          </a:prstGeom>
        </p:spPr>
      </p:pic>
    </p:spTree>
    <p:extLst>
      <p:ext uri="{BB962C8B-B14F-4D97-AF65-F5344CB8AC3E}">
        <p14:creationId xmlns:p14="http://schemas.microsoft.com/office/powerpoint/2010/main" val="281006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88259" y="174792"/>
            <a:ext cx="11633627" cy="1621351"/>
          </a:xfrm>
        </p:spPr>
        <p:txBody>
          <a:bodyPr>
            <a:normAutofit/>
          </a:bodyPr>
          <a:lstStyle/>
          <a:p>
            <a:pPr marL="807695" lvl="1" indent="0">
              <a:lnSpc>
                <a:spcPct val="100000"/>
              </a:lnSpc>
              <a:spcAft>
                <a:spcPts val="1200"/>
              </a:spcAft>
              <a:buNone/>
            </a:pPr>
            <a:endParaRPr lang="en-US" sz="2800" dirty="0">
              <a:solidFill>
                <a:schemeClr val="accent1"/>
              </a:solidFill>
            </a:endParaRPr>
          </a:p>
          <a:p>
            <a:pPr marL="1264895" lvl="1" indent="-457200">
              <a:lnSpc>
                <a:spcPct val="100000"/>
              </a:lnSpc>
              <a:spcAft>
                <a:spcPts val="1200"/>
              </a:spcAft>
            </a:pPr>
            <a:endParaRPr lang="en-US" sz="2800" dirty="0">
              <a:solidFill>
                <a:schemeClr val="accent1"/>
              </a:solidFill>
            </a:endParaRPr>
          </a:p>
        </p:txBody>
      </p:sp>
      <p:pic>
        <p:nvPicPr>
          <p:cNvPr id="7" name="Picture 6">
            <a:extLst>
              <a:ext uri="{FF2B5EF4-FFF2-40B4-BE49-F238E27FC236}">
                <a16:creationId xmlns:a16="http://schemas.microsoft.com/office/drawing/2014/main" id="{D046257D-992E-49F6-839B-D5A77E0D602A}"/>
              </a:ext>
            </a:extLst>
          </p:cNvPr>
          <p:cNvPicPr>
            <a:picLocks noChangeAspect="1"/>
          </p:cNvPicPr>
          <p:nvPr/>
        </p:nvPicPr>
        <p:blipFill>
          <a:blip r:embed="rId3"/>
          <a:stretch>
            <a:fillRect/>
          </a:stretch>
        </p:blipFill>
        <p:spPr>
          <a:xfrm>
            <a:off x="370114" y="1672582"/>
            <a:ext cx="5454699" cy="4127881"/>
          </a:xfrm>
          <a:prstGeom prst="rect">
            <a:avLst/>
          </a:prstGeom>
        </p:spPr>
      </p:pic>
      <p:pic>
        <p:nvPicPr>
          <p:cNvPr id="8" name="Picture 7">
            <a:extLst>
              <a:ext uri="{FF2B5EF4-FFF2-40B4-BE49-F238E27FC236}">
                <a16:creationId xmlns:a16="http://schemas.microsoft.com/office/drawing/2014/main" id="{0A2AB5C2-BB20-4786-BAA0-A1642BEACFE4}"/>
              </a:ext>
            </a:extLst>
          </p:cNvPr>
          <p:cNvPicPr>
            <a:picLocks noChangeAspect="1"/>
          </p:cNvPicPr>
          <p:nvPr/>
        </p:nvPicPr>
        <p:blipFill>
          <a:blip r:embed="rId4"/>
          <a:stretch>
            <a:fillRect/>
          </a:stretch>
        </p:blipFill>
        <p:spPr>
          <a:xfrm>
            <a:off x="6005072" y="1672316"/>
            <a:ext cx="5714240" cy="4128147"/>
          </a:xfrm>
          <a:prstGeom prst="rect">
            <a:avLst/>
          </a:prstGeom>
        </p:spPr>
      </p:pic>
      <p:sp>
        <p:nvSpPr>
          <p:cNvPr id="2" name="Rectangle 1">
            <a:extLst>
              <a:ext uri="{FF2B5EF4-FFF2-40B4-BE49-F238E27FC236}">
                <a16:creationId xmlns:a16="http://schemas.microsoft.com/office/drawing/2014/main" id="{81DC11AD-B8EC-6C51-962C-2784F8AEEAE5}"/>
              </a:ext>
            </a:extLst>
          </p:cNvPr>
          <p:cNvSpPr/>
          <p:nvPr/>
        </p:nvSpPr>
        <p:spPr>
          <a:xfrm>
            <a:off x="7862047" y="3325906"/>
            <a:ext cx="2061882" cy="1039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ln w="19050">
                <a:solidFill>
                  <a:srgbClr val="FF0000"/>
                </a:solidFill>
              </a:ln>
              <a:solidFill>
                <a:schemeClr val="tx1"/>
              </a:solidFill>
            </a:endParaRPr>
          </a:p>
        </p:txBody>
      </p:sp>
      <p:sp>
        <p:nvSpPr>
          <p:cNvPr id="3" name="Rectangle 2">
            <a:extLst>
              <a:ext uri="{FF2B5EF4-FFF2-40B4-BE49-F238E27FC236}">
                <a16:creationId xmlns:a16="http://schemas.microsoft.com/office/drawing/2014/main" id="{FC7355DC-D682-0FAB-6AE3-CA9092AEC5D4}"/>
              </a:ext>
            </a:extLst>
          </p:cNvPr>
          <p:cNvSpPr/>
          <p:nvPr/>
        </p:nvSpPr>
        <p:spPr>
          <a:xfrm>
            <a:off x="7862047" y="3325906"/>
            <a:ext cx="1891553" cy="74407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lIns="0" tIns="0" rIns="0" bIns="0" rtlCol="0" anchor="t"/>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391978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Proof List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7" y="1166328"/>
            <a:ext cx="6658950" cy="5141166"/>
          </a:xfrm>
        </p:spPr>
        <p:txBody>
          <a:bodyPr>
            <a:normAutofit lnSpcReduction="10000"/>
          </a:bodyPr>
          <a:lstStyle/>
          <a:p>
            <a:pPr>
              <a:spcAft>
                <a:spcPts val="600"/>
              </a:spcAft>
              <a:buClr>
                <a:srgbClr val="4B4B4B"/>
              </a:buClr>
            </a:pPr>
            <a:r>
              <a:rPr lang="en-US" sz="2800" dirty="0">
                <a:solidFill>
                  <a:srgbClr val="4B4B4B"/>
                </a:solidFill>
              </a:rPr>
              <a:t>Run Summary first.  You will need to change from Detail to Summary.</a:t>
            </a:r>
          </a:p>
          <a:p>
            <a:pPr>
              <a:spcAft>
                <a:spcPts val="600"/>
              </a:spcAft>
              <a:buClr>
                <a:srgbClr val="4B4B4B"/>
              </a:buClr>
            </a:pPr>
            <a:r>
              <a:rPr lang="en-US" sz="2800" dirty="0">
                <a:solidFill>
                  <a:srgbClr val="4B4B4B"/>
                </a:solidFill>
              </a:rPr>
              <a:t>Detail can be run for a single box that doesn’t balance to other reports.</a:t>
            </a:r>
          </a:p>
          <a:p>
            <a:pPr marL="1379195" lvl="1" indent="-571500">
              <a:spcAft>
                <a:spcPts val="600"/>
              </a:spcAft>
              <a:buClr>
                <a:srgbClr val="4B4B4B"/>
              </a:buClr>
            </a:pPr>
            <a:r>
              <a:rPr lang="en-US" sz="2800" dirty="0">
                <a:solidFill>
                  <a:srgbClr val="4B4B4B"/>
                </a:solidFill>
              </a:rPr>
              <a:t>Tip:  Send detail to Excel as well as the deduction register (summary) or General Wage report.  </a:t>
            </a:r>
          </a:p>
          <a:p>
            <a:pPr>
              <a:spcAft>
                <a:spcPts val="600"/>
              </a:spcAft>
              <a:buClr>
                <a:srgbClr val="4B4B4B"/>
              </a:buClr>
            </a:pPr>
            <a:r>
              <a:rPr lang="en-US" sz="2800" dirty="0">
                <a:solidFill>
                  <a:srgbClr val="4B4B4B"/>
                </a:solidFill>
              </a:rPr>
              <a:t>If you want to save the detail, go back and run the detail for all boxes.</a:t>
            </a:r>
          </a:p>
          <a:p>
            <a:pPr>
              <a:spcAft>
                <a:spcPts val="600"/>
              </a:spcAft>
              <a:buClr>
                <a:srgbClr val="4B4B4B"/>
              </a:buClr>
            </a:pPr>
            <a:r>
              <a:rPr lang="en-US" sz="2800" dirty="0">
                <a:solidFill>
                  <a:srgbClr val="4B4B4B"/>
                </a:solidFill>
              </a:rPr>
              <a:t>Only the last version run will be retained in the batch.</a:t>
            </a:r>
          </a:p>
          <a:p>
            <a:pPr marL="807695" lvl="1" indent="0">
              <a:lnSpc>
                <a:spcPct val="100000"/>
              </a:lnSpc>
              <a:spcAft>
                <a:spcPts val="1200"/>
              </a:spcAft>
              <a:buNone/>
            </a:pPr>
            <a:endParaRPr lang="en-US" sz="2800" dirty="0">
              <a:solidFill>
                <a:schemeClr val="accent1"/>
              </a:solidFill>
            </a:endParaRPr>
          </a:p>
          <a:p>
            <a:pPr marL="1264895" lvl="1" indent="-457200">
              <a:lnSpc>
                <a:spcPct val="100000"/>
              </a:lnSpc>
              <a:spcAft>
                <a:spcPts val="1200"/>
              </a:spcAft>
            </a:pPr>
            <a:endParaRPr lang="en-US" sz="2800" dirty="0">
              <a:solidFill>
                <a:schemeClr val="accent1"/>
              </a:solidFill>
            </a:endParaRPr>
          </a:p>
        </p:txBody>
      </p:sp>
      <p:pic>
        <p:nvPicPr>
          <p:cNvPr id="5" name="Picture 4">
            <a:extLst>
              <a:ext uri="{FF2B5EF4-FFF2-40B4-BE49-F238E27FC236}">
                <a16:creationId xmlns:a16="http://schemas.microsoft.com/office/drawing/2014/main" id="{0D1C1220-AB4C-499E-A2E0-A47E07832A27}"/>
              </a:ext>
            </a:extLst>
          </p:cNvPr>
          <p:cNvPicPr>
            <a:picLocks noChangeAspect="1"/>
          </p:cNvPicPr>
          <p:nvPr/>
        </p:nvPicPr>
        <p:blipFill>
          <a:blip r:embed="rId3"/>
          <a:stretch>
            <a:fillRect/>
          </a:stretch>
        </p:blipFill>
        <p:spPr>
          <a:xfrm>
            <a:off x="7401083" y="944545"/>
            <a:ext cx="4459932" cy="4506045"/>
          </a:xfrm>
          <a:prstGeom prst="rect">
            <a:avLst/>
          </a:prstGeom>
        </p:spPr>
      </p:pic>
    </p:spTree>
    <p:extLst>
      <p:ext uri="{BB962C8B-B14F-4D97-AF65-F5344CB8AC3E}">
        <p14:creationId xmlns:p14="http://schemas.microsoft.com/office/powerpoint/2010/main" val="297623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8"/>
            <a:ext cx="10972800" cy="930564"/>
          </a:xfrm>
        </p:spPr>
        <p:txBody>
          <a:bodyPr/>
          <a:lstStyle/>
          <a:p>
            <a:r>
              <a:rPr lang="en-US" sz="4000" dirty="0">
                <a:solidFill>
                  <a:srgbClr val="4B4B4B"/>
                </a:solidFill>
                <a:latin typeface="+mj-lt"/>
              </a:rPr>
              <a:t>Balance W2 data to Payroll</a:t>
            </a:r>
          </a:p>
        </p:txBody>
      </p:sp>
      <p:sp>
        <p:nvSpPr>
          <p:cNvPr id="5" name="Subtitle 2">
            <a:extLst>
              <a:ext uri="{FF2B5EF4-FFF2-40B4-BE49-F238E27FC236}">
                <a16:creationId xmlns:a16="http://schemas.microsoft.com/office/drawing/2014/main" id="{FA078249-84B4-490E-92FF-91C705E77FB6}"/>
              </a:ext>
            </a:extLst>
          </p:cNvPr>
          <p:cNvSpPr txBox="1">
            <a:spLocks/>
          </p:cNvSpPr>
          <p:nvPr/>
        </p:nvSpPr>
        <p:spPr>
          <a:xfrm>
            <a:off x="397207" y="1095271"/>
            <a:ext cx="11185191" cy="4993152"/>
          </a:xfrm>
          <a:prstGeom prst="rect">
            <a:avLst/>
          </a:prstGeom>
        </p:spPr>
        <p:txBody>
          <a:bodyPr vert="horz" lIns="0" tIns="45720" rIns="0" bIns="45720" rtlCol="0">
            <a:normAutofit fontScale="62500" lnSpcReduction="20000"/>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indent="-685800">
              <a:spcAft>
                <a:spcPts val="0"/>
              </a:spcAft>
              <a:buClr>
                <a:srgbClr val="4B4B4B"/>
              </a:buClr>
              <a:buFont typeface="Wingdings" panose="05000000000000000000" pitchFamily="2" charset="2"/>
              <a:buChar char="§"/>
            </a:pPr>
            <a:r>
              <a:rPr lang="en-US" sz="5100" dirty="0">
                <a:solidFill>
                  <a:srgbClr val="4B4B4B"/>
                </a:solidFill>
              </a:rPr>
              <a:t>Run a deduction register (Totals only) for the year by check date.  </a:t>
            </a:r>
          </a:p>
          <a:p>
            <a:pPr marL="685800" indent="-685800">
              <a:spcAft>
                <a:spcPts val="0"/>
              </a:spcAft>
              <a:buClr>
                <a:srgbClr val="4B4B4B"/>
              </a:buClr>
              <a:buFont typeface="Wingdings" panose="05000000000000000000" pitchFamily="2" charset="2"/>
              <a:buChar char="§"/>
            </a:pPr>
            <a:r>
              <a:rPr lang="en-US" sz="5100" dirty="0">
                <a:solidFill>
                  <a:srgbClr val="4B4B4B"/>
                </a:solidFill>
              </a:rPr>
              <a:t>Check against W-2 Summary proof list.</a:t>
            </a:r>
          </a:p>
          <a:p>
            <a:pPr marL="685800" indent="-685800">
              <a:spcAft>
                <a:spcPts val="0"/>
              </a:spcAft>
              <a:buClr>
                <a:srgbClr val="4B4B4B"/>
              </a:buClr>
              <a:buFont typeface="Wingdings" panose="05000000000000000000" pitchFamily="2" charset="2"/>
              <a:buChar char="§"/>
            </a:pPr>
            <a:r>
              <a:rPr lang="en-US" sz="5100" dirty="0">
                <a:solidFill>
                  <a:srgbClr val="4B4B4B"/>
                </a:solidFill>
              </a:rPr>
              <a:t>Make sure the totals for FICA and FICAR match each other and between the reports.</a:t>
            </a:r>
          </a:p>
          <a:p>
            <a:pPr marL="685800" indent="-685800">
              <a:spcAft>
                <a:spcPts val="0"/>
              </a:spcAft>
              <a:buClr>
                <a:srgbClr val="4B4B4B"/>
              </a:buClr>
              <a:buFont typeface="Wingdings" panose="05000000000000000000" pitchFamily="2" charset="2"/>
              <a:buChar char="§"/>
            </a:pPr>
            <a:r>
              <a:rPr lang="en-US" sz="5100" dirty="0">
                <a:solidFill>
                  <a:srgbClr val="4B4B4B"/>
                </a:solidFill>
              </a:rPr>
              <a:t>If no employees exceed $200,000 , MEDI and MEDIR will match.</a:t>
            </a:r>
          </a:p>
          <a:p>
            <a:pPr marL="685800" indent="-685800">
              <a:spcAft>
                <a:spcPts val="0"/>
              </a:spcAft>
              <a:buClr>
                <a:srgbClr val="4B4B4B"/>
              </a:buClr>
              <a:buFont typeface="Wingdings" panose="05000000000000000000" pitchFamily="2" charset="2"/>
              <a:buChar char="§"/>
            </a:pPr>
            <a:r>
              <a:rPr lang="en-US" sz="5100" dirty="0">
                <a:solidFill>
                  <a:srgbClr val="4B4B4B"/>
                </a:solidFill>
              </a:rPr>
              <a:t>Balance wage totals (FED, STATE, FICA, MEDI) to the Quarterly Wage report for 4</a:t>
            </a:r>
            <a:r>
              <a:rPr lang="en-US" sz="5100" baseline="30000" dirty="0">
                <a:solidFill>
                  <a:srgbClr val="4B4B4B"/>
                </a:solidFill>
              </a:rPr>
              <a:t>th</a:t>
            </a:r>
            <a:r>
              <a:rPr lang="en-US" sz="5100" dirty="0">
                <a:solidFill>
                  <a:srgbClr val="4B4B4B"/>
                </a:solidFill>
              </a:rPr>
              <a:t> quarter.</a:t>
            </a:r>
          </a:p>
          <a:p>
            <a:pPr marL="685800" indent="-685800">
              <a:spcAft>
                <a:spcPts val="0"/>
              </a:spcAft>
              <a:buClr>
                <a:srgbClr val="4B4B4B"/>
              </a:buClr>
              <a:buFont typeface="Wingdings" panose="05000000000000000000" pitchFamily="2" charset="2"/>
              <a:buChar char="§"/>
            </a:pPr>
            <a:r>
              <a:rPr lang="en-US" sz="5100" dirty="0">
                <a:solidFill>
                  <a:srgbClr val="4B4B4B"/>
                </a:solidFill>
              </a:rPr>
              <a:t>Use General Wage report or export (7.17+) to balance </a:t>
            </a:r>
            <a:r>
              <a:rPr lang="en-US" sz="5100" u="sng" dirty="0">
                <a:solidFill>
                  <a:srgbClr val="4B4B4B"/>
                </a:solidFill>
              </a:rPr>
              <a:t>local wages</a:t>
            </a:r>
            <a:r>
              <a:rPr lang="en-US" sz="5100" dirty="0">
                <a:solidFill>
                  <a:srgbClr val="4B4B4B"/>
                </a:solidFill>
              </a:rPr>
              <a:t>.</a:t>
            </a:r>
          </a:p>
          <a:p>
            <a:pPr marL="1524025" lvl="3" indent="-685800">
              <a:spcAft>
                <a:spcPts val="0"/>
              </a:spcAft>
              <a:buClr>
                <a:srgbClr val="4B4B4B"/>
              </a:buClr>
              <a:buFont typeface="Wingdings" panose="05000000000000000000" pitchFamily="2" charset="2"/>
              <a:buChar char="§"/>
            </a:pPr>
            <a:r>
              <a:rPr lang="en-US" sz="4200" dirty="0">
                <a:solidFill>
                  <a:srgbClr val="4B4B4B"/>
                </a:solidFill>
              </a:rPr>
              <a:t>Other has been added as a Subject Wages option to the General Wage report.</a:t>
            </a:r>
          </a:p>
        </p:txBody>
      </p:sp>
    </p:spTree>
    <p:extLst>
      <p:ext uri="{BB962C8B-B14F-4D97-AF65-F5344CB8AC3E}">
        <p14:creationId xmlns:p14="http://schemas.microsoft.com/office/powerpoint/2010/main" val="65324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88397"/>
            <a:ext cx="10972800" cy="856577"/>
          </a:xfrm>
        </p:spPr>
        <p:txBody>
          <a:bodyPr/>
          <a:lstStyle/>
          <a:p>
            <a:r>
              <a:rPr lang="en-US" sz="4000" dirty="0">
                <a:solidFill>
                  <a:srgbClr val="4B4B4B"/>
                </a:solidFill>
                <a:latin typeface="+mj-lt"/>
              </a:rPr>
              <a:t>Print W2s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341207"/>
            <a:ext cx="10694278" cy="4175585"/>
          </a:xfrm>
        </p:spPr>
        <p:txBody>
          <a:bodyPr>
            <a:normAutofit/>
          </a:bodyPr>
          <a:lstStyle/>
          <a:p>
            <a:pPr marL="0" indent="0">
              <a:buClr>
                <a:srgbClr val="4B4B4B"/>
              </a:buClr>
              <a:buNone/>
            </a:pPr>
            <a:r>
              <a:rPr lang="en-US" sz="3200" dirty="0">
                <a:solidFill>
                  <a:srgbClr val="4B4B4B"/>
                </a:solidFill>
              </a:rPr>
              <a:t>This step prints the W2 forms.</a:t>
            </a:r>
          </a:p>
          <a:p>
            <a:pPr marL="0" indent="0">
              <a:buClr>
                <a:srgbClr val="4B4B4B"/>
              </a:buClr>
              <a:buNone/>
            </a:pPr>
            <a:endParaRPr lang="en-US" sz="3200" dirty="0">
              <a:solidFill>
                <a:srgbClr val="4B4B4B"/>
              </a:solidFill>
            </a:endParaRPr>
          </a:p>
          <a:p>
            <a:pPr lvl="1">
              <a:buClr>
                <a:srgbClr val="4B4B4B"/>
              </a:buClr>
            </a:pPr>
            <a:r>
              <a:rPr lang="en-US" sz="3200" dirty="0">
                <a:solidFill>
                  <a:srgbClr val="4B4B4B"/>
                </a:solidFill>
              </a:rPr>
              <a:t>Employee Copies (B, 2, C)</a:t>
            </a:r>
          </a:p>
          <a:p>
            <a:pPr lvl="1">
              <a:buClr>
                <a:srgbClr val="4B4B4B"/>
              </a:buClr>
            </a:pPr>
            <a:r>
              <a:rPr lang="en-US" sz="3200" dirty="0">
                <a:solidFill>
                  <a:srgbClr val="4B4B4B"/>
                </a:solidFill>
              </a:rPr>
              <a:t>Extra Copies (2, C, 2)</a:t>
            </a:r>
          </a:p>
          <a:p>
            <a:pPr lvl="1">
              <a:buClr>
                <a:srgbClr val="4B4B4B"/>
              </a:buClr>
            </a:pPr>
            <a:r>
              <a:rPr lang="en-US" sz="3200" dirty="0">
                <a:solidFill>
                  <a:srgbClr val="4B4B4B"/>
                </a:solidFill>
              </a:rPr>
              <a:t>State Copies (1)</a:t>
            </a:r>
          </a:p>
          <a:p>
            <a:pPr lvl="1">
              <a:buClr>
                <a:srgbClr val="4B4B4B"/>
              </a:buClr>
            </a:pPr>
            <a:r>
              <a:rPr lang="en-US" sz="3200" dirty="0">
                <a:solidFill>
                  <a:srgbClr val="4B4B4B"/>
                </a:solidFill>
              </a:rPr>
              <a:t>Employer Copies (D)</a:t>
            </a:r>
          </a:p>
          <a:p>
            <a:pPr lvl="1">
              <a:buClr>
                <a:srgbClr val="4B4B4B"/>
              </a:buClr>
            </a:pPr>
            <a:endParaRPr lang="en-US" sz="3200" dirty="0">
              <a:solidFill>
                <a:srgbClr val="4B4B4B"/>
              </a:solidFill>
            </a:endParaRPr>
          </a:p>
          <a:p>
            <a:pPr marL="0" lvl="1" indent="0">
              <a:buClr>
                <a:srgbClr val="4B4B4B"/>
              </a:buClr>
              <a:buNone/>
            </a:pPr>
            <a:r>
              <a:rPr lang="en-US" sz="3200" dirty="0">
                <a:solidFill>
                  <a:srgbClr val="4B4B4B"/>
                </a:solidFill>
              </a:rPr>
              <a:t>W2s print the entire form 3 to a page so no line-ups are needed.</a:t>
            </a:r>
          </a:p>
        </p:txBody>
      </p:sp>
      <p:pic>
        <p:nvPicPr>
          <p:cNvPr id="7" name="Picture 6">
            <a:extLst>
              <a:ext uri="{FF2B5EF4-FFF2-40B4-BE49-F238E27FC236}">
                <a16:creationId xmlns:a16="http://schemas.microsoft.com/office/drawing/2014/main" id="{3EDB44A3-FF2F-4227-B160-28C7A7B30100}"/>
              </a:ext>
            </a:extLst>
          </p:cNvPr>
          <p:cNvPicPr>
            <a:picLocks noChangeAspect="1"/>
          </p:cNvPicPr>
          <p:nvPr/>
        </p:nvPicPr>
        <p:blipFill>
          <a:blip r:embed="rId3"/>
          <a:stretch>
            <a:fillRect/>
          </a:stretch>
        </p:blipFill>
        <p:spPr>
          <a:xfrm>
            <a:off x="6366154" y="1341207"/>
            <a:ext cx="5264084" cy="3260937"/>
          </a:xfrm>
          <a:prstGeom prst="rect">
            <a:avLst/>
          </a:prstGeom>
        </p:spPr>
      </p:pic>
    </p:spTree>
    <p:extLst>
      <p:ext uri="{BB962C8B-B14F-4D97-AF65-F5344CB8AC3E}">
        <p14:creationId xmlns:p14="http://schemas.microsoft.com/office/powerpoint/2010/main" val="287956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Forms</a:t>
            </a:r>
          </a:p>
        </p:txBody>
      </p:sp>
      <p:sp>
        <p:nvSpPr>
          <p:cNvPr id="5" name="Subtitle 2">
            <a:extLst>
              <a:ext uri="{FF2B5EF4-FFF2-40B4-BE49-F238E27FC236}">
                <a16:creationId xmlns:a16="http://schemas.microsoft.com/office/drawing/2014/main" id="{42CF253F-8F35-4111-AB38-791EBD2A79DF}"/>
              </a:ext>
            </a:extLst>
          </p:cNvPr>
          <p:cNvSpPr txBox="1">
            <a:spLocks/>
          </p:cNvSpPr>
          <p:nvPr/>
        </p:nvSpPr>
        <p:spPr>
          <a:xfrm>
            <a:off x="244809" y="1723869"/>
            <a:ext cx="10858620" cy="4187074"/>
          </a:xfrm>
          <a:prstGeom prst="rect">
            <a:avLst/>
          </a:prstGeom>
        </p:spPr>
        <p:txBody>
          <a:bodyPr vert="horz" lIns="0" tIns="45720" rIns="0" bIns="45720" rtlCol="0">
            <a:normAutofit fontScale="25000" lnSpcReduction="20000"/>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solidFill>
                  <a:schemeClr val="bg1"/>
                </a:solidFill>
              </a:rPr>
              <a:t>Springbrook prints the entire front of the W-2  </a:t>
            </a:r>
          </a:p>
          <a:p>
            <a:pPr marL="457200" indent="-457200">
              <a:buFont typeface="Arial" panose="020B0604020202020204" pitchFamily="34" charset="0"/>
              <a:buChar char="•"/>
            </a:pPr>
            <a:r>
              <a:rPr lang="en-US" dirty="0">
                <a:solidFill>
                  <a:schemeClr val="bg1"/>
                </a:solidFill>
              </a:rPr>
              <a:t>3 W-2’s to a page</a:t>
            </a:r>
          </a:p>
          <a:p>
            <a:pPr marL="457200" indent="-457200">
              <a:buFont typeface="Arial" panose="020B0604020202020204" pitchFamily="34" charset="0"/>
              <a:buChar char="•"/>
            </a:pPr>
            <a:r>
              <a:rPr lang="en-US" dirty="0">
                <a:solidFill>
                  <a:schemeClr val="bg1"/>
                </a:solidFill>
              </a:rPr>
              <a:t>Approved vendors</a:t>
            </a:r>
          </a:p>
          <a:p>
            <a:pPr marL="914400" lvl="1" indent="-457200">
              <a:buFont typeface="Arial" panose="020B0604020202020204" pitchFamily="34" charset="0"/>
              <a:buChar char="•"/>
            </a:pPr>
            <a:r>
              <a:rPr lang="en-US" sz="3500" dirty="0">
                <a:solidFill>
                  <a:schemeClr val="bg1"/>
                </a:solidFill>
              </a:rPr>
              <a:t>Centro – 888.828.1999</a:t>
            </a:r>
          </a:p>
          <a:p>
            <a:pPr marL="1371600" lvl="2" indent="-457200">
              <a:buFont typeface="Arial" panose="020B0604020202020204" pitchFamily="34" charset="0"/>
              <a:buChar char="•"/>
            </a:pPr>
            <a:r>
              <a:rPr lang="en-US" sz="3500" dirty="0">
                <a:solidFill>
                  <a:schemeClr val="bg1"/>
                </a:solidFill>
              </a:rPr>
              <a:t>www.centroprintsolutions.com</a:t>
            </a:r>
          </a:p>
          <a:p>
            <a:pPr marL="1371600" lvl="2" indent="-457200">
              <a:buFont typeface="Arial" panose="020B0604020202020204" pitchFamily="34" charset="0"/>
              <a:buChar char="•"/>
            </a:pPr>
            <a:endParaRPr lang="en-US" dirty="0">
              <a:solidFill>
                <a:schemeClr val="bg1"/>
              </a:solidFill>
            </a:endParaRPr>
          </a:p>
          <a:p>
            <a:pPr marL="914400" lvl="1" indent="-457200">
              <a:buFont typeface="Arial" panose="020B0604020202020204" pitchFamily="34" charset="0"/>
              <a:buChar char="•"/>
            </a:pPr>
            <a:r>
              <a:rPr lang="en-US" sz="3500" dirty="0">
                <a:solidFill>
                  <a:schemeClr val="bg1"/>
                </a:solidFill>
              </a:rPr>
              <a:t>Notable – 800.724.2870</a:t>
            </a:r>
          </a:p>
        </p:txBody>
      </p:sp>
      <p:sp>
        <p:nvSpPr>
          <p:cNvPr id="11" name="Subtitle 2">
            <a:extLst>
              <a:ext uri="{FF2B5EF4-FFF2-40B4-BE49-F238E27FC236}">
                <a16:creationId xmlns:a16="http://schemas.microsoft.com/office/drawing/2014/main" id="{33FD86F8-073D-4F30-8740-1CB690F3D1D9}"/>
              </a:ext>
            </a:extLst>
          </p:cNvPr>
          <p:cNvSpPr txBox="1">
            <a:spLocks/>
          </p:cNvSpPr>
          <p:nvPr/>
        </p:nvSpPr>
        <p:spPr>
          <a:xfrm>
            <a:off x="244808" y="1143000"/>
            <a:ext cx="10281677" cy="4767943"/>
          </a:xfrm>
          <a:prstGeom prst="rect">
            <a:avLst/>
          </a:prstGeom>
        </p:spPr>
        <p:txBody>
          <a:bodyPr vert="horz" lIns="0" tIns="45720" rIns="0" bIns="45720" rtlCol="0">
            <a:normAutofit fontScale="40000" lnSpcReduction="20000"/>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0" indent="-1143000">
              <a:buClr>
                <a:srgbClr val="4B4B4B"/>
              </a:buClr>
              <a:buFont typeface="Wingdings" panose="05000000000000000000" pitchFamily="2" charset="2"/>
              <a:buChar char="§"/>
            </a:pPr>
            <a:r>
              <a:rPr lang="en-US" sz="9600" dirty="0">
                <a:solidFill>
                  <a:srgbClr val="4B4B4B"/>
                </a:solidFill>
              </a:rPr>
              <a:t>Springbrook prints the entire front of the W-2  </a:t>
            </a:r>
          </a:p>
          <a:p>
            <a:pPr marL="1143000" indent="-1143000">
              <a:buClr>
                <a:srgbClr val="4B4B4B"/>
              </a:buClr>
              <a:buFont typeface="Wingdings" panose="05000000000000000000" pitchFamily="2" charset="2"/>
              <a:buChar char="§"/>
            </a:pPr>
            <a:r>
              <a:rPr lang="en-US" sz="9600" dirty="0">
                <a:solidFill>
                  <a:srgbClr val="4B4B4B"/>
                </a:solidFill>
              </a:rPr>
              <a:t>3 W2s to a page</a:t>
            </a:r>
          </a:p>
          <a:p>
            <a:pPr marL="1143000" indent="-1143000">
              <a:buClr>
                <a:srgbClr val="4B4B4B"/>
              </a:buClr>
              <a:buFont typeface="Wingdings" panose="05000000000000000000" pitchFamily="2" charset="2"/>
              <a:buChar char="§"/>
            </a:pPr>
            <a:r>
              <a:rPr lang="en-US" sz="9600" dirty="0">
                <a:solidFill>
                  <a:srgbClr val="4B4B4B"/>
                </a:solidFill>
              </a:rPr>
              <a:t>Approved vendor – Some print on plain paper.</a:t>
            </a:r>
          </a:p>
          <a:p>
            <a:pPr marL="1090613" lvl="1" indent="-633413">
              <a:spcAft>
                <a:spcPts val="0"/>
              </a:spcAft>
              <a:buClr>
                <a:srgbClr val="4B4B4B"/>
              </a:buClr>
              <a:buFont typeface="Wingdings" panose="05000000000000000000" pitchFamily="2" charset="2"/>
              <a:buChar char="§"/>
            </a:pPr>
            <a:r>
              <a:rPr lang="en-US" sz="9600" dirty="0">
                <a:solidFill>
                  <a:srgbClr val="4B4B4B"/>
                </a:solidFill>
              </a:rPr>
              <a:t>The Solv Group– 800.388.3650</a:t>
            </a:r>
          </a:p>
          <a:p>
            <a:pPr marL="1090613" marR="0" indent="-633413">
              <a:lnSpc>
                <a:spcPct val="107000"/>
              </a:lnSpc>
              <a:spcBef>
                <a:spcPts val="0"/>
              </a:spcBef>
              <a:spcAft>
                <a:spcPts val="800"/>
              </a:spcAft>
              <a:buFont typeface="Wingdings" panose="05000000000000000000" pitchFamily="2" charset="2"/>
              <a:buChar char="§"/>
            </a:pPr>
            <a:r>
              <a:rPr lang="en-US" sz="9600" u="sng" dirty="0">
                <a:solidFill>
                  <a:srgbClr val="0563C1"/>
                </a:solidFill>
                <a:effectLst/>
                <a:latin typeface="+mn-lt"/>
                <a:ea typeface="Calibri" panose="020F0502020204030204" pitchFamily="34" charset="0"/>
                <a:cs typeface="Times New Roman" panose="02020603050405020304" pitchFamily="18" charset="0"/>
                <a:hlinkClick r:id="rId3"/>
              </a:rPr>
              <a:t>https://www.thesolvgroup.com/</a:t>
            </a:r>
            <a:endParaRPr lang="en-US" sz="9600" dirty="0">
              <a:effectLst/>
              <a:latin typeface="+mn-lt"/>
              <a:ea typeface="Calibri" panose="020F0502020204030204" pitchFamily="34" charset="0"/>
              <a:cs typeface="Times New Roman" panose="02020603050405020304" pitchFamily="18" charset="0"/>
            </a:endParaRPr>
          </a:p>
          <a:p>
            <a:pPr marL="1090613" indent="-633413">
              <a:lnSpc>
                <a:spcPct val="107000"/>
              </a:lnSpc>
              <a:spcAft>
                <a:spcPts val="800"/>
              </a:spcAft>
              <a:buFont typeface="Wingdings" panose="05000000000000000000" pitchFamily="2" charset="2"/>
              <a:buChar char="§"/>
            </a:pPr>
            <a:r>
              <a:rPr lang="en-US" sz="9600" dirty="0">
                <a:solidFill>
                  <a:srgbClr val="242424"/>
                </a:solidFill>
                <a:effectLst/>
                <a:latin typeface="+mn-lt"/>
                <a:ea typeface="Calibri" panose="020F0502020204030204" pitchFamily="34" charset="0"/>
                <a:cs typeface="Times New Roman" panose="02020603050405020304" pitchFamily="18" charset="0"/>
              </a:rPr>
              <a:t>This link takes you to their forms page - </a:t>
            </a:r>
            <a:r>
              <a:rPr lang="en-US" sz="9600" dirty="0">
                <a:solidFill>
                  <a:srgbClr val="242424"/>
                </a:solidFill>
                <a:effectLst/>
                <a:latin typeface="+mn-lt"/>
                <a:ea typeface="Calibri" panose="020F0502020204030204" pitchFamily="34" charset="0"/>
                <a:cs typeface="Times New Roman" panose="02020603050405020304" pitchFamily="18" charset="0"/>
                <a:hlinkClick r:id="rId4"/>
              </a:rPr>
              <a:t>Forms</a:t>
            </a:r>
            <a:endParaRPr lang="en-US" sz="9600" dirty="0">
              <a:solidFill>
                <a:srgbClr val="4B4B4B"/>
              </a:solidFill>
            </a:endParaRPr>
          </a:p>
          <a:p>
            <a:pPr marL="2423160" lvl="5" indent="0">
              <a:buClr>
                <a:srgbClr val="4B4B4B"/>
              </a:buClr>
              <a:buNone/>
            </a:pPr>
            <a:r>
              <a:rPr lang="en-US" sz="7767" dirty="0">
                <a:solidFill>
                  <a:srgbClr val="4B4B4B"/>
                </a:solidFill>
              </a:rPr>
              <a:t>  </a:t>
            </a:r>
          </a:p>
        </p:txBody>
      </p:sp>
    </p:spTree>
    <p:extLst>
      <p:ext uri="{BB962C8B-B14F-4D97-AF65-F5344CB8AC3E}">
        <p14:creationId xmlns:p14="http://schemas.microsoft.com/office/powerpoint/2010/main" val="36708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385047"/>
            <a:ext cx="10694278" cy="5371353"/>
          </a:xfrm>
        </p:spPr>
        <p:txBody>
          <a:bodyPr>
            <a:normAutofit/>
          </a:bodyPr>
          <a:lstStyle/>
          <a:p>
            <a:pPr marL="0" indent="0">
              <a:buNone/>
            </a:pPr>
            <a:endParaRPr lang="en-US" dirty="0">
              <a:solidFill>
                <a:srgbClr val="70901F"/>
              </a:solidFill>
            </a:endParaRPr>
          </a:p>
          <a:p>
            <a:endParaRPr lang="en-US" dirty="0">
              <a:solidFill>
                <a:srgbClr val="70901F"/>
              </a:solidFill>
            </a:endParaRPr>
          </a:p>
          <a:p>
            <a:pPr marL="1264895" lvl="1" indent="-457200">
              <a:lnSpc>
                <a:spcPct val="100000"/>
              </a:lnSpc>
              <a:spcAft>
                <a:spcPts val="1200"/>
              </a:spcAft>
            </a:pPr>
            <a:endParaRPr lang="en-US" sz="2800" b="1" dirty="0">
              <a:solidFill>
                <a:schemeClr val="accent1"/>
              </a:solidFill>
            </a:endParaRPr>
          </a:p>
        </p:txBody>
      </p:sp>
      <p:pic>
        <p:nvPicPr>
          <p:cNvPr id="3" name="Picture 2">
            <a:extLst>
              <a:ext uri="{FF2B5EF4-FFF2-40B4-BE49-F238E27FC236}">
                <a16:creationId xmlns:a16="http://schemas.microsoft.com/office/drawing/2014/main" id="{7096D0F5-4600-4EE7-ABB0-52A2290B5F3D}"/>
              </a:ext>
            </a:extLst>
          </p:cNvPr>
          <p:cNvPicPr>
            <a:picLocks noChangeAspect="1"/>
          </p:cNvPicPr>
          <p:nvPr/>
        </p:nvPicPr>
        <p:blipFill>
          <a:blip r:embed="rId3"/>
          <a:stretch>
            <a:fillRect/>
          </a:stretch>
        </p:blipFill>
        <p:spPr>
          <a:xfrm>
            <a:off x="971158" y="253704"/>
            <a:ext cx="10957560" cy="5687050"/>
          </a:xfrm>
          <a:prstGeom prst="rect">
            <a:avLst/>
          </a:prstGeom>
        </p:spPr>
      </p:pic>
    </p:spTree>
    <p:extLst>
      <p:ext uri="{BB962C8B-B14F-4D97-AF65-F5344CB8AC3E}">
        <p14:creationId xmlns:p14="http://schemas.microsoft.com/office/powerpoint/2010/main" val="57267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j-lt"/>
              </a:rPr>
              <a:t>Agenda</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a:normAutofit/>
          </a:bodyPr>
          <a:lstStyle/>
          <a:p>
            <a:pPr>
              <a:buClr>
                <a:srgbClr val="4B4B4B"/>
              </a:buClr>
            </a:pPr>
            <a:r>
              <a:rPr lang="en-US" sz="2800" dirty="0">
                <a:solidFill>
                  <a:srgbClr val="4B4B4B"/>
                </a:solidFill>
              </a:rPr>
              <a:t>IRS information</a:t>
            </a:r>
          </a:p>
          <a:p>
            <a:pPr>
              <a:buClr>
                <a:srgbClr val="4B4B4B"/>
              </a:buClr>
            </a:pPr>
            <a:r>
              <a:rPr lang="en-US" sz="2800" dirty="0">
                <a:solidFill>
                  <a:srgbClr val="4B4B4B"/>
                </a:solidFill>
              </a:rPr>
              <a:t>W2 process – Generate</a:t>
            </a:r>
          </a:p>
          <a:p>
            <a:pPr marL="1264895" lvl="1" indent="-457200">
              <a:buClr>
                <a:srgbClr val="4B4B4B"/>
              </a:buClr>
            </a:pPr>
            <a:r>
              <a:rPr lang="en-US" sz="2800" dirty="0">
                <a:solidFill>
                  <a:srgbClr val="4B4B4B"/>
                </a:solidFill>
              </a:rPr>
              <a:t>Exceptions</a:t>
            </a:r>
          </a:p>
          <a:p>
            <a:pPr marL="1264895" lvl="1" indent="-457200">
              <a:buClr>
                <a:srgbClr val="4B4B4B"/>
              </a:buClr>
            </a:pPr>
            <a:r>
              <a:rPr lang="en-US" sz="2800" dirty="0">
                <a:solidFill>
                  <a:srgbClr val="4B4B4B"/>
                </a:solidFill>
              </a:rPr>
              <a:t>Edit</a:t>
            </a:r>
          </a:p>
          <a:p>
            <a:pPr marL="1264895" lvl="1" indent="-457200">
              <a:buClr>
                <a:srgbClr val="4B4B4B"/>
              </a:buClr>
            </a:pPr>
            <a:r>
              <a:rPr lang="en-US" sz="2800" dirty="0">
                <a:solidFill>
                  <a:srgbClr val="4B4B4B"/>
                </a:solidFill>
              </a:rPr>
              <a:t>Proof List</a:t>
            </a:r>
          </a:p>
          <a:p>
            <a:pPr marL="1264895" lvl="1" indent="-457200">
              <a:buClr>
                <a:srgbClr val="4B4B4B"/>
              </a:buClr>
            </a:pPr>
            <a:r>
              <a:rPr lang="en-US" sz="2800" dirty="0">
                <a:solidFill>
                  <a:srgbClr val="4B4B4B"/>
                </a:solidFill>
              </a:rPr>
              <a:t>W2</a:t>
            </a:r>
          </a:p>
          <a:p>
            <a:pPr marL="1264895" lvl="1" indent="-457200">
              <a:buClr>
                <a:srgbClr val="4B4B4B"/>
              </a:buClr>
            </a:pPr>
            <a:r>
              <a:rPr lang="en-US" sz="2800" dirty="0">
                <a:solidFill>
                  <a:srgbClr val="4B4B4B"/>
                </a:solidFill>
              </a:rPr>
              <a:t>Export</a:t>
            </a:r>
          </a:p>
          <a:p>
            <a:pPr marL="1264895" lvl="1" indent="-457200">
              <a:buClr>
                <a:srgbClr val="4B4B4B"/>
              </a:buClr>
            </a:pPr>
            <a:r>
              <a:rPr lang="en-US" sz="2800" dirty="0">
                <a:solidFill>
                  <a:srgbClr val="4B4B4B"/>
                </a:solidFill>
              </a:rPr>
              <a:t>Commit</a:t>
            </a:r>
          </a:p>
          <a:p>
            <a:pPr>
              <a:buClr>
                <a:srgbClr val="4B4B4B"/>
              </a:buClr>
            </a:pPr>
            <a:r>
              <a:rPr lang="en-US" sz="2800" dirty="0">
                <a:solidFill>
                  <a:srgbClr val="4B4B4B"/>
                </a:solidFill>
              </a:rPr>
              <a:t>7.18 and Cloud only tax table updates</a:t>
            </a:r>
          </a:p>
        </p:txBody>
      </p:sp>
    </p:spTree>
    <p:extLst>
      <p:ext uri="{BB962C8B-B14F-4D97-AF65-F5344CB8AC3E}">
        <p14:creationId xmlns:p14="http://schemas.microsoft.com/office/powerpoint/2010/main" val="289017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Export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4908176"/>
            <a:ext cx="10694278" cy="1116106"/>
          </a:xfrm>
        </p:spPr>
        <p:txBody>
          <a:bodyPr>
            <a:normAutofit/>
          </a:bodyPr>
          <a:lstStyle/>
          <a:p>
            <a:pPr marL="807695" lvl="1" indent="0">
              <a:lnSpc>
                <a:spcPct val="100000"/>
              </a:lnSpc>
              <a:spcAft>
                <a:spcPts val="1200"/>
              </a:spcAft>
              <a:buNone/>
            </a:pPr>
            <a:endParaRPr lang="en-US" sz="2800" dirty="0">
              <a:solidFill>
                <a:schemeClr val="accent1"/>
              </a:solidFill>
            </a:endParaRPr>
          </a:p>
          <a:p>
            <a:pPr marL="1264895" lvl="1" indent="-457200">
              <a:lnSpc>
                <a:spcPct val="100000"/>
              </a:lnSpc>
              <a:spcAft>
                <a:spcPts val="1200"/>
              </a:spcAft>
            </a:pPr>
            <a:endParaRPr lang="en-US" sz="2800" dirty="0">
              <a:solidFill>
                <a:schemeClr val="accent1"/>
              </a:solidFill>
            </a:endParaRPr>
          </a:p>
        </p:txBody>
      </p:sp>
      <p:sp>
        <p:nvSpPr>
          <p:cNvPr id="5" name="Subtitle 2">
            <a:extLst>
              <a:ext uri="{FF2B5EF4-FFF2-40B4-BE49-F238E27FC236}">
                <a16:creationId xmlns:a16="http://schemas.microsoft.com/office/drawing/2014/main" id="{04A8EB02-7D3B-4D58-AE73-CFB35FA225B0}"/>
              </a:ext>
            </a:extLst>
          </p:cNvPr>
          <p:cNvSpPr txBox="1">
            <a:spLocks/>
          </p:cNvSpPr>
          <p:nvPr/>
        </p:nvSpPr>
        <p:spPr>
          <a:xfrm>
            <a:off x="691410" y="1193990"/>
            <a:ext cx="5206391" cy="4272239"/>
          </a:xfrm>
          <a:prstGeom prst="rect">
            <a:avLst/>
          </a:prstGeom>
        </p:spPr>
        <p:txBody>
          <a:bodyPr vert="horz" lIns="0" tIns="45720" rIns="0" bIns="45720" rtlCol="0">
            <a:normAutofit/>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Wingdings" panose="05000000000000000000" pitchFamily="2" charset="2"/>
              <a:buChar char="§"/>
            </a:pPr>
            <a:r>
              <a:rPr lang="en-US" dirty="0">
                <a:solidFill>
                  <a:srgbClr val="4B4B4B"/>
                </a:solidFill>
              </a:rPr>
              <a:t>Springbrook does not create a printed W3.</a:t>
            </a:r>
          </a:p>
          <a:p>
            <a:pPr marL="571500" indent="-571500">
              <a:buFont typeface="Wingdings" panose="05000000000000000000" pitchFamily="2" charset="2"/>
              <a:buChar char="§"/>
            </a:pPr>
            <a:r>
              <a:rPr lang="en-US" dirty="0">
                <a:solidFill>
                  <a:srgbClr val="4B4B4B"/>
                </a:solidFill>
              </a:rPr>
              <a:t>All reporting is done electronically.</a:t>
            </a:r>
          </a:p>
          <a:p>
            <a:pPr marL="571500" indent="-571500">
              <a:buFont typeface="Wingdings" panose="05000000000000000000" pitchFamily="2" charset="2"/>
              <a:buChar char="§"/>
            </a:pPr>
            <a:r>
              <a:rPr lang="en-US" dirty="0">
                <a:solidFill>
                  <a:srgbClr val="4B4B4B"/>
                </a:solidFill>
              </a:rPr>
              <a:t>NOTE:  No record layout changes to the Federal file for 2024 reporting.</a:t>
            </a:r>
          </a:p>
        </p:txBody>
      </p:sp>
      <p:pic>
        <p:nvPicPr>
          <p:cNvPr id="4" name="Picture 3">
            <a:extLst>
              <a:ext uri="{FF2B5EF4-FFF2-40B4-BE49-F238E27FC236}">
                <a16:creationId xmlns:a16="http://schemas.microsoft.com/office/drawing/2014/main" id="{6515534A-A8C7-EC45-26F4-EF29C1B378D3}"/>
              </a:ext>
            </a:extLst>
          </p:cNvPr>
          <p:cNvPicPr>
            <a:picLocks noChangeAspect="1"/>
          </p:cNvPicPr>
          <p:nvPr/>
        </p:nvPicPr>
        <p:blipFill>
          <a:blip r:embed="rId3"/>
          <a:stretch>
            <a:fillRect/>
          </a:stretch>
        </p:blipFill>
        <p:spPr>
          <a:xfrm>
            <a:off x="5897801" y="1038113"/>
            <a:ext cx="5532529" cy="3415332"/>
          </a:xfrm>
          <a:prstGeom prst="rect">
            <a:avLst/>
          </a:prstGeom>
        </p:spPr>
      </p:pic>
    </p:spTree>
    <p:extLst>
      <p:ext uri="{BB962C8B-B14F-4D97-AF65-F5344CB8AC3E}">
        <p14:creationId xmlns:p14="http://schemas.microsoft.com/office/powerpoint/2010/main" val="199779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686D-AA3F-4F32-9619-E3D1230DB196}"/>
              </a:ext>
            </a:extLst>
          </p:cNvPr>
          <p:cNvSpPr>
            <a:spLocks noGrp="1"/>
          </p:cNvSpPr>
          <p:nvPr>
            <p:ph type="title"/>
          </p:nvPr>
        </p:nvSpPr>
        <p:spPr/>
        <p:txBody>
          <a:bodyPr/>
          <a:lstStyle/>
          <a:p>
            <a:r>
              <a:rPr lang="en-US" sz="4000" b="1" dirty="0">
                <a:solidFill>
                  <a:srgbClr val="4B4B4B"/>
                </a:solidFill>
                <a:latin typeface="+mj-lt"/>
              </a:rPr>
              <a:t>Oregon Clients ONLY</a:t>
            </a:r>
          </a:p>
        </p:txBody>
      </p:sp>
      <p:sp>
        <p:nvSpPr>
          <p:cNvPr id="3" name="Content Placeholder 2">
            <a:extLst>
              <a:ext uri="{FF2B5EF4-FFF2-40B4-BE49-F238E27FC236}">
                <a16:creationId xmlns:a16="http://schemas.microsoft.com/office/drawing/2014/main" id="{A7D4D410-060C-45F3-853D-BFF0A28CA871}"/>
              </a:ext>
            </a:extLst>
          </p:cNvPr>
          <p:cNvSpPr>
            <a:spLocks noGrp="1"/>
          </p:cNvSpPr>
          <p:nvPr>
            <p:ph idx="1"/>
          </p:nvPr>
        </p:nvSpPr>
        <p:spPr>
          <a:xfrm>
            <a:off x="336552" y="1166927"/>
            <a:ext cx="11522076" cy="656205"/>
          </a:xfrm>
        </p:spPr>
        <p:txBody>
          <a:bodyPr/>
          <a:lstStyle/>
          <a:p>
            <a:pPr>
              <a:buClr>
                <a:srgbClr val="4B4B4B"/>
              </a:buClr>
            </a:pPr>
            <a:r>
              <a:rPr lang="en-US" sz="3200" dirty="0"/>
              <a:t>Oregon Transit Tax is reported in Box 14 for Federal Filing.</a:t>
            </a:r>
          </a:p>
          <a:p>
            <a:pPr>
              <a:buClr>
                <a:srgbClr val="4B4B4B"/>
              </a:buClr>
            </a:pPr>
            <a:r>
              <a:rPr lang="en-US" sz="3200" dirty="0"/>
              <a:t>After uploading your file to </a:t>
            </a:r>
            <a:r>
              <a:rPr lang="en-US" sz="3200" dirty="0" err="1"/>
              <a:t>Accuwage</a:t>
            </a:r>
            <a:r>
              <a:rPr lang="en-US" sz="3200" dirty="0"/>
              <a:t> – </a:t>
            </a:r>
          </a:p>
          <a:p>
            <a:pPr>
              <a:buClr>
                <a:srgbClr val="4B4B4B"/>
              </a:buClr>
            </a:pPr>
            <a:r>
              <a:rPr lang="en-US" sz="3200" dirty="0"/>
              <a:t>Generate a second W2 batch to upload to the State of Oregon.</a:t>
            </a:r>
          </a:p>
          <a:p>
            <a:pPr>
              <a:buClr>
                <a:srgbClr val="4B4B4B"/>
              </a:buClr>
            </a:pPr>
            <a:r>
              <a:rPr lang="en-US" sz="3200" dirty="0"/>
              <a:t>This time, code the Oregon Transit Tax to Box 19, code ORSTT to submit to </a:t>
            </a:r>
            <a:r>
              <a:rPr lang="en-US" sz="3200" dirty="0" err="1"/>
              <a:t>iWire</a:t>
            </a:r>
            <a:r>
              <a:rPr lang="en-US" sz="3200" dirty="0"/>
              <a:t>.</a:t>
            </a:r>
          </a:p>
          <a:p>
            <a:pPr>
              <a:buClr>
                <a:srgbClr val="4B4B4B"/>
              </a:buClr>
            </a:pPr>
            <a:r>
              <a:rPr lang="en-US" sz="3200" dirty="0"/>
              <a:t>If you made edits to your original file, you will have to make them again.</a:t>
            </a:r>
          </a:p>
          <a:p>
            <a:pPr>
              <a:buClr>
                <a:srgbClr val="4B4B4B"/>
              </a:buClr>
            </a:pPr>
            <a:r>
              <a:rPr lang="en-US" sz="2800" dirty="0"/>
              <a:t>On the Export Step, say NO to Resubmission.</a:t>
            </a:r>
          </a:p>
          <a:p>
            <a:pPr>
              <a:buClr>
                <a:srgbClr val="4B4B4B"/>
              </a:buClr>
            </a:pPr>
            <a:r>
              <a:rPr lang="en-US" sz="3200" dirty="0"/>
              <a:t>Run through the steps and export again to upload to OPRS.</a:t>
            </a:r>
          </a:p>
          <a:p>
            <a:pPr lvl="1">
              <a:buClr>
                <a:srgbClr val="4B4B4B"/>
              </a:buClr>
            </a:pPr>
            <a:endParaRPr lang="en-US" sz="2800" dirty="0"/>
          </a:p>
          <a:p>
            <a:pPr lvl="1">
              <a:buClr>
                <a:srgbClr val="4B4B4B"/>
              </a:buClr>
            </a:pPr>
            <a:endParaRPr lang="en-US" sz="2800" dirty="0"/>
          </a:p>
        </p:txBody>
      </p:sp>
      <p:pic>
        <p:nvPicPr>
          <p:cNvPr id="5" name="Picture 4">
            <a:extLst>
              <a:ext uri="{FF2B5EF4-FFF2-40B4-BE49-F238E27FC236}">
                <a16:creationId xmlns:a16="http://schemas.microsoft.com/office/drawing/2014/main" id="{41D73B0E-9B5F-E3A2-710D-DE7E78692CD9}"/>
              </a:ext>
            </a:extLst>
          </p:cNvPr>
          <p:cNvPicPr>
            <a:picLocks noChangeAspect="1"/>
          </p:cNvPicPr>
          <p:nvPr/>
        </p:nvPicPr>
        <p:blipFill>
          <a:blip r:embed="rId2"/>
          <a:stretch>
            <a:fillRect/>
          </a:stretch>
        </p:blipFill>
        <p:spPr>
          <a:xfrm>
            <a:off x="7688935" y="4543759"/>
            <a:ext cx="1849821" cy="1215304"/>
          </a:xfrm>
          <a:prstGeom prst="rect">
            <a:avLst/>
          </a:prstGeom>
        </p:spPr>
      </p:pic>
      <p:sp>
        <p:nvSpPr>
          <p:cNvPr id="6" name="Rectangle 5">
            <a:extLst>
              <a:ext uri="{FF2B5EF4-FFF2-40B4-BE49-F238E27FC236}">
                <a16:creationId xmlns:a16="http://schemas.microsoft.com/office/drawing/2014/main" id="{61AC45F2-EAB0-E35F-7FFB-C601228D8243}"/>
              </a:ext>
            </a:extLst>
          </p:cNvPr>
          <p:cNvSpPr/>
          <p:nvPr/>
        </p:nvSpPr>
        <p:spPr>
          <a:xfrm>
            <a:off x="8613845" y="5289175"/>
            <a:ext cx="834955" cy="1075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308767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68A9-8973-447B-BE04-F871385EDF9D}"/>
              </a:ext>
            </a:extLst>
          </p:cNvPr>
          <p:cNvSpPr txBox="1">
            <a:spLocks/>
          </p:cNvSpPr>
          <p:nvPr/>
        </p:nvSpPr>
        <p:spPr>
          <a:xfrm>
            <a:off x="519113" y="469900"/>
            <a:ext cx="10755138" cy="8128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mj-lt"/>
                <a:ea typeface="Source Sans Pro Light" panose="020B0403030403020204" pitchFamily="34" charset="0"/>
              </a:rPr>
              <a:t>SSNVS – Social Security Number Verification Service</a:t>
            </a:r>
          </a:p>
        </p:txBody>
      </p:sp>
      <p:sp>
        <p:nvSpPr>
          <p:cNvPr id="3" name="Text Placeholder 2">
            <a:extLst>
              <a:ext uri="{FF2B5EF4-FFF2-40B4-BE49-F238E27FC236}">
                <a16:creationId xmlns:a16="http://schemas.microsoft.com/office/drawing/2014/main" id="{32C5052F-3B84-46A0-8BB2-4E6243E1B1D3}"/>
              </a:ext>
            </a:extLst>
          </p:cNvPr>
          <p:cNvSpPr txBox="1">
            <a:spLocks/>
          </p:cNvSpPr>
          <p:nvPr/>
        </p:nvSpPr>
        <p:spPr>
          <a:xfrm>
            <a:off x="519112" y="1282699"/>
            <a:ext cx="6303719" cy="44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Checks employee names to SSNs.</a:t>
            </a: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Export available in both Enterprise and Cirrus:  </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Payroll &gt; Utilities &gt; SSNVS</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t>
            </a:r>
          </a:p>
          <a:p>
            <a:pPr>
              <a:buFont typeface="Wingdings" panose="05000000000000000000" pitchFamily="2" charset="2"/>
              <a:buChar char="§"/>
              <a:defRPr/>
            </a:pPr>
            <a:r>
              <a:rPr lang="en-US" dirty="0">
                <a:solidFill>
                  <a:sysClr val="windowText" lastClr="000000"/>
                </a:solidFill>
                <a:latin typeface="Calibri"/>
              </a:rPr>
              <a:t>Exports a file that can be uploaded to BSO SSNVS for Social Security Number verifications prior to sending W2s.</a:t>
            </a:r>
          </a:p>
          <a:p>
            <a:pPr>
              <a:buFont typeface="Wingdings" panose="05000000000000000000" pitchFamily="2" charset="2"/>
              <a:buChar char="§"/>
              <a:defRPr/>
            </a:pPr>
            <a:r>
              <a:rPr lang="en-US" dirty="0">
                <a:solidFill>
                  <a:sysClr val="windowText" lastClr="000000"/>
                </a:solidFill>
                <a:latin typeface="Calibri"/>
              </a:rPr>
              <a:t>Link to </a:t>
            </a:r>
            <a:r>
              <a:rPr lang="en-US" dirty="0">
                <a:solidFill>
                  <a:sysClr val="windowText" lastClr="000000"/>
                </a:solidFill>
                <a:latin typeface="Calibri"/>
                <a:hlinkClick r:id="rId2"/>
              </a:rPr>
              <a:t>SSNVS</a:t>
            </a:r>
            <a:endParaRPr lang="en-US" dirty="0">
              <a:solidFill>
                <a:sysClr val="windowText" lastClr="000000"/>
              </a:solidFill>
              <a:latin typeface="Calibri"/>
            </a:endParaRPr>
          </a:p>
          <a:p>
            <a:pPr marL="0" indent="0">
              <a:buNone/>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BAB97E8-4B7C-4A17-9BEC-010ACB842A5A}"/>
              </a:ext>
            </a:extLst>
          </p:cNvPr>
          <p:cNvPicPr>
            <a:picLocks noChangeAspect="1"/>
          </p:cNvPicPr>
          <p:nvPr/>
        </p:nvPicPr>
        <p:blipFill>
          <a:blip r:embed="rId3"/>
          <a:stretch>
            <a:fillRect/>
          </a:stretch>
        </p:blipFill>
        <p:spPr>
          <a:xfrm>
            <a:off x="5817996" y="3660042"/>
            <a:ext cx="6803151" cy="2234368"/>
          </a:xfrm>
          <a:prstGeom prst="rect">
            <a:avLst/>
          </a:prstGeom>
        </p:spPr>
      </p:pic>
      <p:pic>
        <p:nvPicPr>
          <p:cNvPr id="7" name="Picture 6">
            <a:extLst>
              <a:ext uri="{FF2B5EF4-FFF2-40B4-BE49-F238E27FC236}">
                <a16:creationId xmlns:a16="http://schemas.microsoft.com/office/drawing/2014/main" id="{51E3AB82-7542-3F38-AE45-4AA4F99E48DA}"/>
              </a:ext>
            </a:extLst>
          </p:cNvPr>
          <p:cNvPicPr>
            <a:picLocks noChangeAspect="1"/>
          </p:cNvPicPr>
          <p:nvPr/>
        </p:nvPicPr>
        <p:blipFill>
          <a:blip r:embed="rId4"/>
          <a:stretch>
            <a:fillRect/>
          </a:stretch>
        </p:blipFill>
        <p:spPr>
          <a:xfrm>
            <a:off x="6589781" y="1098622"/>
            <a:ext cx="4790792" cy="2099335"/>
          </a:xfrm>
          <a:prstGeom prst="rect">
            <a:avLst/>
          </a:prstGeom>
        </p:spPr>
      </p:pic>
    </p:spTree>
    <p:extLst>
      <p:ext uri="{BB962C8B-B14F-4D97-AF65-F5344CB8AC3E}">
        <p14:creationId xmlns:p14="http://schemas.microsoft.com/office/powerpoint/2010/main" val="372859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A8DAB-CDEF-9C79-A461-F63E72A983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306A7-A228-4E07-8D4E-C1DA2C3F3993}" type="slidenum">
              <a:rPr kumimoji="0" lang="en-US" sz="1200" b="1" i="0" u="none" strike="noStrike" kern="1200" cap="none" spc="0" normalizeH="0" baseline="0" noProof="0" smtClean="0">
                <a:ln>
                  <a:noFill/>
                </a:ln>
                <a:solidFill>
                  <a:srgbClr val="FFFFFF">
                    <a:lumMod val="95000"/>
                  </a:srgbClr>
                </a:solidFill>
                <a:effectLst/>
                <a:uLnTx/>
                <a:uFillTx/>
                <a:latin typeface="Source Sans Pro"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FFFFFF">
                  <a:lumMod val="95000"/>
                </a:srgbClr>
              </a:solidFill>
              <a:effectLst/>
              <a:uLnTx/>
              <a:uFillTx/>
              <a:latin typeface="Source Sans Pro" pitchFamily="34" charset="0"/>
              <a:ea typeface="+mn-ea"/>
              <a:cs typeface="+mn-cs"/>
            </a:endParaRPr>
          </a:p>
        </p:txBody>
      </p:sp>
      <p:sp>
        <p:nvSpPr>
          <p:cNvPr id="3" name="Footer Placeholder 2">
            <a:extLst>
              <a:ext uri="{FF2B5EF4-FFF2-40B4-BE49-F238E27FC236}">
                <a16:creationId xmlns:a16="http://schemas.microsoft.com/office/drawing/2014/main" id="{BEF0CEE9-1E07-CD8E-9F06-5AEBFFF8C5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Source Sans Pro" pitchFamily="34" charset="0"/>
                <a:ea typeface="+mn-ea"/>
                <a:cs typeface="+mn-cs"/>
              </a:rPr>
              <a:t>Presentation Title Here)</a:t>
            </a:r>
            <a:endParaRPr kumimoji="0" lang="en-US" sz="1200" b="0" i="0" u="none" strike="noStrike" kern="1200" cap="none" spc="0" normalizeH="0" baseline="0" noProof="0" dirty="0">
              <a:ln>
                <a:noFill/>
              </a:ln>
              <a:solidFill>
                <a:srgbClr val="FFFFFF">
                  <a:lumMod val="95000"/>
                </a:srgbClr>
              </a:solidFill>
              <a:effectLst/>
              <a:uLnTx/>
              <a:uFillTx/>
              <a:latin typeface="Source Sans Pro" pitchFamily="34" charset="0"/>
              <a:ea typeface="+mn-ea"/>
              <a:cs typeface="+mn-cs"/>
            </a:endParaRPr>
          </a:p>
        </p:txBody>
      </p:sp>
      <p:pic>
        <p:nvPicPr>
          <p:cNvPr id="9" name="Picture 8">
            <a:hlinkClick r:id="rId2"/>
            <a:extLst>
              <a:ext uri="{FF2B5EF4-FFF2-40B4-BE49-F238E27FC236}">
                <a16:creationId xmlns:a16="http://schemas.microsoft.com/office/drawing/2014/main" id="{46360EA0-A1DE-EC3C-D1F8-0FCA97D3A138}"/>
              </a:ext>
            </a:extLst>
          </p:cNvPr>
          <p:cNvPicPr>
            <a:picLocks noChangeAspect="1"/>
          </p:cNvPicPr>
          <p:nvPr/>
        </p:nvPicPr>
        <p:blipFill>
          <a:blip r:embed="rId3"/>
          <a:stretch>
            <a:fillRect/>
          </a:stretch>
        </p:blipFill>
        <p:spPr>
          <a:xfrm>
            <a:off x="933255" y="2265423"/>
            <a:ext cx="5765129" cy="1527719"/>
          </a:xfrm>
          <a:prstGeom prst="rect">
            <a:avLst/>
          </a:prstGeom>
        </p:spPr>
      </p:pic>
      <p:pic>
        <p:nvPicPr>
          <p:cNvPr id="11" name="Picture 10">
            <a:hlinkClick r:id="rId4"/>
            <a:extLst>
              <a:ext uri="{FF2B5EF4-FFF2-40B4-BE49-F238E27FC236}">
                <a16:creationId xmlns:a16="http://schemas.microsoft.com/office/drawing/2014/main" id="{84A66D43-F24E-2059-24DC-74B7838C7E2B}"/>
              </a:ext>
            </a:extLst>
          </p:cNvPr>
          <p:cNvPicPr>
            <a:picLocks noChangeAspect="1"/>
          </p:cNvPicPr>
          <p:nvPr/>
        </p:nvPicPr>
        <p:blipFill>
          <a:blip r:embed="rId5"/>
          <a:stretch>
            <a:fillRect/>
          </a:stretch>
        </p:blipFill>
        <p:spPr>
          <a:xfrm>
            <a:off x="933255" y="4071639"/>
            <a:ext cx="6717114" cy="1527719"/>
          </a:xfrm>
          <a:prstGeom prst="rect">
            <a:avLst/>
          </a:prstGeom>
        </p:spPr>
      </p:pic>
      <p:sp>
        <p:nvSpPr>
          <p:cNvPr id="12" name="TextBox 11">
            <a:extLst>
              <a:ext uri="{FF2B5EF4-FFF2-40B4-BE49-F238E27FC236}">
                <a16:creationId xmlns:a16="http://schemas.microsoft.com/office/drawing/2014/main" id="{D523EF39-F2C6-65C4-BFCD-4A78BF2A8776}"/>
              </a:ext>
            </a:extLst>
          </p:cNvPr>
          <p:cNvSpPr txBox="1"/>
          <p:nvPr/>
        </p:nvSpPr>
        <p:spPr>
          <a:xfrm>
            <a:off x="933255" y="464771"/>
            <a:ext cx="104354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IRS Regulations were amended last year, lowering the threshold to 10 Employees.  Meaning that if you have </a:t>
            </a:r>
            <a:r>
              <a:rPr kumimoji="0" lang="en-US" sz="2800" b="1"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10 or more</a:t>
            </a:r>
            <a:r>
              <a:rPr kumimoji="0" lang="en-US" sz="2800" b="0"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 W-2s to issue, you </a:t>
            </a:r>
            <a:r>
              <a:rPr kumimoji="0" lang="en-US" sz="2800" b="1" i="1"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must</a:t>
            </a:r>
            <a:r>
              <a:rPr kumimoji="0" lang="en-US" sz="2800" b="0"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 file electronically for tax year 2024.  </a:t>
            </a:r>
          </a:p>
        </p:txBody>
      </p:sp>
    </p:spTree>
    <p:extLst>
      <p:ext uri="{BB962C8B-B14F-4D97-AF65-F5344CB8AC3E}">
        <p14:creationId xmlns:p14="http://schemas.microsoft.com/office/powerpoint/2010/main" val="3819048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D69A8-2734-3A9C-901E-EFF8A6A1FF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306A7-A228-4E07-8D4E-C1DA2C3F3993}" type="slidenum">
              <a:rPr kumimoji="0" lang="en-US" sz="1200" b="1" i="0" u="none" strike="noStrike" kern="1200" cap="none" spc="0" normalizeH="0" baseline="0" noProof="0" smtClean="0">
                <a:ln>
                  <a:noFill/>
                </a:ln>
                <a:solidFill>
                  <a:srgbClr val="FFFFFF">
                    <a:lumMod val="95000"/>
                  </a:srgbClr>
                </a:solidFill>
                <a:effectLst/>
                <a:uLnTx/>
                <a:uFillTx/>
                <a:latin typeface="Source Sans Pro"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FFFFFF">
                  <a:lumMod val="95000"/>
                </a:srgbClr>
              </a:solidFill>
              <a:effectLst/>
              <a:uLnTx/>
              <a:uFillTx/>
              <a:latin typeface="Source Sans Pro" pitchFamily="34" charset="0"/>
              <a:ea typeface="+mn-ea"/>
              <a:cs typeface="+mn-cs"/>
            </a:endParaRPr>
          </a:p>
        </p:txBody>
      </p:sp>
      <p:sp>
        <p:nvSpPr>
          <p:cNvPr id="3" name="Footer Placeholder 2">
            <a:extLst>
              <a:ext uri="{FF2B5EF4-FFF2-40B4-BE49-F238E27FC236}">
                <a16:creationId xmlns:a16="http://schemas.microsoft.com/office/drawing/2014/main" id="{6E274F56-A836-57B6-D386-6A9F0275FF2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Source Sans Pro" pitchFamily="34" charset="0"/>
                <a:ea typeface="+mn-ea"/>
                <a:cs typeface="+mn-cs"/>
              </a:rPr>
              <a:t>Presentation Title Here)</a:t>
            </a:r>
            <a:endParaRPr kumimoji="0" lang="en-US" sz="1200" b="0" i="0" u="none" strike="noStrike" kern="1200" cap="none" spc="0" normalizeH="0" baseline="0" noProof="0" dirty="0">
              <a:ln>
                <a:noFill/>
              </a:ln>
              <a:solidFill>
                <a:srgbClr val="FFFFFF">
                  <a:lumMod val="95000"/>
                </a:srgbClr>
              </a:solidFill>
              <a:effectLst/>
              <a:uLnTx/>
              <a:uFillTx/>
              <a:latin typeface="Source Sans Pro" pitchFamily="34" charset="0"/>
              <a:ea typeface="+mn-ea"/>
              <a:cs typeface="+mn-cs"/>
            </a:endParaRPr>
          </a:p>
        </p:txBody>
      </p:sp>
      <p:pic>
        <p:nvPicPr>
          <p:cNvPr id="6" name="Picture 5" descr="A screenshot of a computer error&#10;&#10;Description automatically generated">
            <a:extLst>
              <a:ext uri="{FF2B5EF4-FFF2-40B4-BE49-F238E27FC236}">
                <a16:creationId xmlns:a16="http://schemas.microsoft.com/office/drawing/2014/main" id="{A886A175-62C3-B9D9-4BFA-9ACE5B6BD9F7}"/>
              </a:ext>
            </a:extLst>
          </p:cNvPr>
          <p:cNvPicPr>
            <a:picLocks noChangeAspect="1"/>
          </p:cNvPicPr>
          <p:nvPr/>
        </p:nvPicPr>
        <p:blipFill>
          <a:blip r:embed="rId2"/>
          <a:stretch>
            <a:fillRect/>
          </a:stretch>
        </p:blipFill>
        <p:spPr>
          <a:xfrm>
            <a:off x="6205082" y="509047"/>
            <a:ext cx="5586757" cy="5246213"/>
          </a:xfrm>
          <a:prstGeom prst="rect">
            <a:avLst/>
          </a:prstGeom>
        </p:spPr>
      </p:pic>
      <p:sp>
        <p:nvSpPr>
          <p:cNvPr id="4" name="TextBox 3">
            <a:extLst>
              <a:ext uri="{FF2B5EF4-FFF2-40B4-BE49-F238E27FC236}">
                <a16:creationId xmlns:a16="http://schemas.microsoft.com/office/drawing/2014/main" id="{D5463A5B-ADE2-A152-5DA8-A7BA88ABC06D}"/>
              </a:ext>
            </a:extLst>
          </p:cNvPr>
          <p:cNvSpPr txBox="1"/>
          <p:nvPr/>
        </p:nvSpPr>
        <p:spPr>
          <a:xfrm>
            <a:off x="725864" y="509048"/>
            <a:ext cx="502448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ource Sans Pro"/>
                <a:ea typeface="+mn-ea"/>
                <a:cs typeface="+mn-cs"/>
              </a:rPr>
              <a:t>There is also a change to how an employer can access Business Services Online (BSO) in order to be able to submit W-2’s to the Social Security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ource Sans Pro"/>
                <a:ea typeface="+mn-ea"/>
                <a:cs typeface="+mn-cs"/>
              </a:rPr>
              <a:t>Go to </a:t>
            </a:r>
            <a:r>
              <a:rPr kumimoji="0" lang="en-US" sz="1800" b="0" i="0" u="none" strike="noStrike" kern="1200" cap="none" spc="0" normalizeH="0" baseline="0" noProof="0" dirty="0">
                <a:ln>
                  <a:noFill/>
                </a:ln>
                <a:solidFill>
                  <a:srgbClr val="FF0000"/>
                </a:solidFill>
                <a:effectLst/>
                <a:uLnTx/>
                <a:uFillTx/>
                <a:latin typeface="Source Sans Pro"/>
                <a:ea typeface="+mn-ea"/>
                <a:cs typeface="+mn-cs"/>
                <a:hlinkClick r:id="rId3"/>
              </a:rPr>
              <a:t>Business Services Online </a:t>
            </a:r>
            <a:r>
              <a:rPr kumimoji="0" lang="en-US" sz="1800" b="0" i="0" u="none" strike="noStrike" kern="1200" cap="none" spc="0" normalizeH="0" baseline="0" noProof="0" dirty="0">
                <a:ln>
                  <a:noFill/>
                </a:ln>
                <a:solidFill>
                  <a:srgbClr val="000000"/>
                </a:solidFill>
                <a:effectLst/>
                <a:uLnTx/>
                <a:uFillTx/>
                <a:latin typeface="Source Sans Pro"/>
                <a:ea typeface="+mn-ea"/>
                <a:cs typeface="+mn-cs"/>
              </a:rPr>
              <a:t>for more information and the steps to create/use a Social Security online account, Login.gov, or ID.me credential to gain access to the BSO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ource Sans Pro"/>
                <a:ea typeface="+mn-ea"/>
                <a:cs typeface="+mn-cs"/>
              </a:rPr>
              <a:t>We would encourage you to create your accounts sooner rather than later as this would eliminate frustration when it comes time to file W-2s.</a:t>
            </a:r>
          </a:p>
        </p:txBody>
      </p:sp>
    </p:spTree>
    <p:extLst>
      <p:ext uri="{BB962C8B-B14F-4D97-AF65-F5344CB8AC3E}">
        <p14:creationId xmlns:p14="http://schemas.microsoft.com/office/powerpoint/2010/main" val="394550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68A9-8973-447B-BE04-F871385EDF9D}"/>
              </a:ext>
            </a:extLst>
          </p:cNvPr>
          <p:cNvSpPr txBox="1">
            <a:spLocks/>
          </p:cNvSpPr>
          <p:nvPr/>
        </p:nvSpPr>
        <p:spPr>
          <a:xfrm>
            <a:off x="519113" y="469900"/>
            <a:ext cx="10755138"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b="0" dirty="0">
                <a:solidFill>
                  <a:srgbClr val="1D3555"/>
                </a:solidFill>
                <a:latin typeface="+mj-lt"/>
                <a:ea typeface="Source Sans Pro Light" panose="020B0403030403020204" pitchFamily="34" charset="0"/>
              </a:rPr>
              <a:t>BSO – Business Services Online</a:t>
            </a:r>
            <a:endParaRPr kumimoji="0" lang="en-US" sz="4400" b="0" i="0" u="none" strike="noStrike" kern="1200" cap="none" spc="0" normalizeH="0" baseline="0" noProof="0" dirty="0">
              <a:ln>
                <a:noFill/>
              </a:ln>
              <a:solidFill>
                <a:srgbClr val="1D3555"/>
              </a:solidFill>
              <a:effectLst/>
              <a:uLnTx/>
              <a:uFillTx/>
              <a:latin typeface="+mj-lt"/>
              <a:ea typeface="Source Sans Pro Light" panose="020B0403030403020204" pitchFamily="34" charset="0"/>
            </a:endParaRPr>
          </a:p>
        </p:txBody>
      </p:sp>
      <p:sp>
        <p:nvSpPr>
          <p:cNvPr id="3" name="Text Placeholder 2">
            <a:extLst>
              <a:ext uri="{FF2B5EF4-FFF2-40B4-BE49-F238E27FC236}">
                <a16:creationId xmlns:a16="http://schemas.microsoft.com/office/drawing/2014/main" id="{32C5052F-3B84-46A0-8BB2-4E6243E1B1D3}"/>
              </a:ext>
            </a:extLst>
          </p:cNvPr>
          <p:cNvSpPr txBox="1">
            <a:spLocks/>
          </p:cNvSpPr>
          <p:nvPr/>
        </p:nvSpPr>
        <p:spPr>
          <a:xfrm>
            <a:off x="519112" y="1282699"/>
            <a:ext cx="10875719" cy="44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Check now to make sure you can log </a:t>
            </a:r>
            <a:r>
              <a:rPr lang="en-US" dirty="0">
                <a:solidFill>
                  <a:sysClr val="windowText" lastClr="000000"/>
                </a:solidFill>
                <a:latin typeface="Calibri"/>
              </a:rPr>
              <a:t>In to BSO.</a:t>
            </a:r>
          </a:p>
          <a:p>
            <a:pPr lvl="1">
              <a:buFont typeface="Wingdings" panose="05000000000000000000" pitchFamily="2" charset="2"/>
              <a:buChar char="§"/>
              <a:defRPr/>
            </a:pPr>
            <a:r>
              <a:rPr lang="en-US" dirty="0">
                <a:solidFill>
                  <a:sysClr val="windowText" lastClr="000000"/>
                </a:solidFill>
                <a:latin typeface="Calibri"/>
              </a:rPr>
              <a:t>You can add additional services (SSN checking) if you need it.</a:t>
            </a:r>
          </a:p>
          <a:p>
            <a:pPr marL="0" indent="0">
              <a:buNone/>
              <a:defRPr/>
            </a:pPr>
            <a:r>
              <a:rPr lang="en-US" dirty="0">
                <a:solidFill>
                  <a:sysClr val="windowText" lastClr="000000"/>
                </a:solidFill>
                <a:latin typeface="Calibri"/>
              </a:rPr>
              <a:t>         </a:t>
            </a:r>
            <a:r>
              <a:rPr lang="en-US" dirty="0">
                <a:solidFill>
                  <a:sysClr val="windowText" lastClr="000000"/>
                </a:solidFill>
                <a:latin typeface="Calibri"/>
                <a:hlinkClick r:id="rId2"/>
              </a:rPr>
              <a:t>https://www.ssa.gov/bso/bsowelcome.htm</a:t>
            </a:r>
            <a:r>
              <a:rPr lang="en-US" dirty="0">
                <a:solidFill>
                  <a:sysClr val="windowText" lastClr="000000"/>
                </a:solidFill>
                <a:latin typeface="Calibri"/>
              </a:rPr>
              <a:t> </a:t>
            </a:r>
          </a:p>
          <a:p>
            <a:pPr>
              <a:buFont typeface="Wingdings" panose="05000000000000000000" pitchFamily="2" charset="2"/>
              <a:buChar char="§"/>
              <a:defRPr/>
            </a:pPr>
            <a:r>
              <a:rPr lang="en-US" dirty="0">
                <a:solidFill>
                  <a:sysClr val="windowText" lastClr="000000"/>
                </a:solidFill>
                <a:latin typeface="Calibri"/>
              </a:rPr>
              <a:t>Accuwage – Used to upload the W2 file export.</a:t>
            </a:r>
          </a:p>
          <a:p>
            <a:pPr lvl="1">
              <a:buFont typeface="Wingdings" panose="05000000000000000000" pitchFamily="2" charset="2"/>
              <a:buChar char="§"/>
              <a:defRPr/>
            </a:pPr>
            <a:r>
              <a:rPr lang="en-US" dirty="0">
                <a:solidFill>
                  <a:sysClr val="windowText" lastClr="000000"/>
                </a:solidFill>
                <a:latin typeface="Calibri"/>
              </a:rPr>
              <a:t>Must log in to BSO to get to Accuwage Online.</a:t>
            </a:r>
          </a:p>
          <a:p>
            <a:pPr lvl="1">
              <a:buFont typeface="Wingdings" panose="05000000000000000000" pitchFamily="2" charset="2"/>
              <a:buChar char="§"/>
              <a:defRPr/>
            </a:pPr>
            <a:r>
              <a:rPr lang="en-US" dirty="0">
                <a:solidFill>
                  <a:sysClr val="windowText" lastClr="000000"/>
                </a:solidFill>
                <a:latin typeface="Calibri"/>
              </a:rPr>
              <a:t>Instructions on the page linked below.</a:t>
            </a:r>
          </a:p>
          <a:p>
            <a:pPr marL="0" indent="0">
              <a:buNone/>
              <a:defRPr/>
            </a:pPr>
            <a:r>
              <a:rPr lang="en-US" dirty="0">
                <a:solidFill>
                  <a:sysClr val="windowText" lastClr="000000"/>
                </a:solidFill>
                <a:latin typeface="Calibri"/>
              </a:rPr>
              <a:t>         </a:t>
            </a:r>
            <a:r>
              <a:rPr lang="en-US" dirty="0">
                <a:solidFill>
                  <a:sysClr val="windowText" lastClr="000000"/>
                </a:solidFill>
                <a:latin typeface="Calibri"/>
                <a:hlinkClick r:id="rId3"/>
              </a:rPr>
              <a:t>https://www.ssa.gov/employer/accuwage/index.html</a:t>
            </a:r>
            <a:r>
              <a:rPr lang="en-US" dirty="0">
                <a:solidFill>
                  <a:sysClr val="windowText" lastClr="000000"/>
                </a:solidFill>
                <a:latin typeface="Calibri"/>
              </a:rPr>
              <a:t> </a:t>
            </a:r>
          </a:p>
          <a:p>
            <a:pPr marL="0" indent="0">
              <a:buNone/>
              <a:defRPr/>
            </a:pPr>
            <a:endParaRPr lang="en-US" dirty="0">
              <a:solidFill>
                <a:sysClr val="windowText" lastClr="000000"/>
              </a:solidFill>
              <a:latin typeface="Calibri"/>
            </a:endParaRPr>
          </a:p>
          <a:p>
            <a:pPr marL="0" indent="0">
              <a:buNone/>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210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8"/>
            <a:ext cx="10972800" cy="1104736"/>
          </a:xfrm>
        </p:spPr>
        <p:txBody>
          <a:bodyPr/>
          <a:lstStyle/>
          <a:p>
            <a:r>
              <a:rPr lang="en-US" sz="4000" dirty="0">
                <a:solidFill>
                  <a:srgbClr val="728F2A"/>
                </a:solidFill>
                <a:latin typeface="+mj-lt"/>
              </a:rPr>
              <a:t>Accuwage</a:t>
            </a:r>
          </a:p>
        </p:txBody>
      </p:sp>
      <p:pic>
        <p:nvPicPr>
          <p:cNvPr id="3" name="Picture 2">
            <a:extLst>
              <a:ext uri="{FF2B5EF4-FFF2-40B4-BE49-F238E27FC236}">
                <a16:creationId xmlns:a16="http://schemas.microsoft.com/office/drawing/2014/main" id="{89E9E6A4-A1A8-4DC0-AE55-314DBC324FBE}"/>
              </a:ext>
            </a:extLst>
          </p:cNvPr>
          <p:cNvPicPr>
            <a:picLocks noChangeAspect="1"/>
          </p:cNvPicPr>
          <p:nvPr/>
        </p:nvPicPr>
        <p:blipFill>
          <a:blip r:embed="rId3"/>
          <a:stretch>
            <a:fillRect/>
          </a:stretch>
        </p:blipFill>
        <p:spPr>
          <a:xfrm>
            <a:off x="783771" y="1067469"/>
            <a:ext cx="10624457" cy="4876485"/>
          </a:xfrm>
          <a:prstGeom prst="rect">
            <a:avLst/>
          </a:prstGeom>
        </p:spPr>
      </p:pic>
    </p:spTree>
    <p:extLst>
      <p:ext uri="{BB962C8B-B14F-4D97-AF65-F5344CB8AC3E}">
        <p14:creationId xmlns:p14="http://schemas.microsoft.com/office/powerpoint/2010/main" val="15744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 so far?</a:t>
            </a:r>
          </a:p>
        </p:txBody>
      </p:sp>
    </p:spTree>
    <p:extLst>
      <p:ext uri="{BB962C8B-B14F-4D97-AF65-F5344CB8AC3E}">
        <p14:creationId xmlns:p14="http://schemas.microsoft.com/office/powerpoint/2010/main" val="16538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431910-E1BE-4EA3-B1B7-4505D0E4C9CA}"/>
              </a:ext>
            </a:extLst>
          </p:cNvPr>
          <p:cNvSpPr>
            <a:spLocks noGrp="1"/>
          </p:cNvSpPr>
          <p:nvPr>
            <p:ph type="title" idx="4294967295"/>
          </p:nvPr>
        </p:nvSpPr>
        <p:spPr>
          <a:xfrm>
            <a:off x="0" y="2974975"/>
            <a:ext cx="11522075" cy="908050"/>
          </a:xfrm>
        </p:spPr>
        <p:txBody>
          <a:bodyPr/>
          <a:lstStyle/>
          <a:p>
            <a:pPr algn="ctr"/>
            <a:r>
              <a:rPr lang="en-US" dirty="0">
                <a:latin typeface="+mj-lt"/>
              </a:rPr>
              <a:t>7.18 and Cloud Only – Federal Tax Table Updates</a:t>
            </a:r>
          </a:p>
        </p:txBody>
      </p:sp>
    </p:spTree>
    <p:extLst>
      <p:ext uri="{BB962C8B-B14F-4D97-AF65-F5344CB8AC3E}">
        <p14:creationId xmlns:p14="http://schemas.microsoft.com/office/powerpoint/2010/main" val="378707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1021842"/>
          </a:xfrm>
        </p:spPr>
        <p:txBody>
          <a:bodyPr/>
          <a:lstStyle/>
          <a:p>
            <a:r>
              <a:rPr lang="en-US" dirty="0">
                <a:latin typeface="+mj-lt"/>
              </a:rPr>
              <a:t>Payroll &gt; Utilities &gt; Federal Tax Table Update</a:t>
            </a:r>
          </a:p>
        </p:txBody>
      </p:sp>
      <p:sp>
        <p:nvSpPr>
          <p:cNvPr id="5" name="Slide Number Placeholder 4">
            <a:extLst>
              <a:ext uri="{FF2B5EF4-FFF2-40B4-BE49-F238E27FC236}">
                <a16:creationId xmlns:a16="http://schemas.microsoft.com/office/drawing/2014/main" id="{2BE8F234-537C-4DDA-A7BF-E82D30598B4A}"/>
              </a:ext>
            </a:extLst>
          </p:cNvPr>
          <p:cNvSpPr>
            <a:spLocks noGrp="1"/>
          </p:cNvSpPr>
          <p:nvPr>
            <p:ph type="sldNum" sz="quarter" idx="12"/>
          </p:nvPr>
        </p:nvSpPr>
        <p:spPr/>
        <p:txBody>
          <a:bodyPr/>
          <a:lstStyle/>
          <a:p>
            <a:fld id="{6FE306A7-A228-4E07-8D4E-C1DA2C3F3993}" type="slidenum">
              <a:rPr lang="en-US" smtClean="0"/>
              <a:pPr/>
              <a:t>29</a:t>
            </a:fld>
            <a:endParaRPr lang="en-US" dirty="0"/>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52" y="926758"/>
            <a:ext cx="5594260" cy="5042242"/>
          </a:xfrm>
        </p:spPr>
        <p:txBody>
          <a:bodyPr/>
          <a:lstStyle/>
          <a:p>
            <a:pPr>
              <a:buClr>
                <a:srgbClr val="4B4B4B"/>
              </a:buClr>
            </a:pPr>
            <a:r>
              <a:rPr lang="en-US" sz="2800" dirty="0"/>
              <a:t>Available for 7.18 and Cloud databases only.</a:t>
            </a:r>
          </a:p>
          <a:p>
            <a:pPr>
              <a:buClr>
                <a:srgbClr val="4B4B4B"/>
              </a:buClr>
            </a:pPr>
            <a:r>
              <a:rPr lang="en-US" sz="2800" dirty="0"/>
              <a:t>If you can’t see Federal Tax Table Update – You will need to update Menu Security to access it.</a:t>
            </a:r>
          </a:p>
          <a:p>
            <a:pPr>
              <a:buClr>
                <a:srgbClr val="4B4B4B"/>
              </a:buClr>
            </a:pPr>
            <a:r>
              <a:rPr lang="en-US" sz="2800" dirty="0"/>
              <a:t>Will </a:t>
            </a:r>
            <a:r>
              <a:rPr lang="en-US" sz="2800" b="1" dirty="0"/>
              <a:t>NOT</a:t>
            </a:r>
            <a:r>
              <a:rPr lang="en-US" sz="2800" dirty="0"/>
              <a:t> update State tax tables.</a:t>
            </a:r>
          </a:p>
          <a:p>
            <a:pPr>
              <a:buClr>
                <a:srgbClr val="4B4B4B"/>
              </a:buClr>
            </a:pPr>
            <a:r>
              <a:rPr lang="en-US" sz="2800" dirty="0"/>
              <a:t>When the Year says 2025 (the next calendar year), the tables are available to update.</a:t>
            </a:r>
          </a:p>
          <a:p>
            <a:pPr lvl="2">
              <a:buClr>
                <a:srgbClr val="4B4B4B"/>
              </a:buClr>
            </a:pPr>
            <a:r>
              <a:rPr lang="en-US" sz="2400" dirty="0"/>
              <a:t>This window says 2024 which indicates the 2025 tax tables are not available yet.</a:t>
            </a:r>
          </a:p>
          <a:p>
            <a:pPr>
              <a:buClr>
                <a:srgbClr val="4B4B4B"/>
              </a:buClr>
            </a:pPr>
            <a:endParaRPr lang="en-US" sz="2800" dirty="0"/>
          </a:p>
          <a:p>
            <a:pPr>
              <a:buClr>
                <a:srgbClr val="4B4B4B"/>
              </a:buClr>
            </a:pPr>
            <a:endParaRPr lang="en-US" dirty="0"/>
          </a:p>
        </p:txBody>
      </p:sp>
      <p:pic>
        <p:nvPicPr>
          <p:cNvPr id="4" name="Picture 3">
            <a:extLst>
              <a:ext uri="{FF2B5EF4-FFF2-40B4-BE49-F238E27FC236}">
                <a16:creationId xmlns:a16="http://schemas.microsoft.com/office/drawing/2014/main" id="{2CD85F27-4F7E-9F3F-F08D-6364C77E9A72}"/>
              </a:ext>
            </a:extLst>
          </p:cNvPr>
          <p:cNvPicPr>
            <a:picLocks noChangeAspect="1"/>
          </p:cNvPicPr>
          <p:nvPr/>
        </p:nvPicPr>
        <p:blipFill>
          <a:blip r:embed="rId2"/>
          <a:stretch>
            <a:fillRect/>
          </a:stretch>
        </p:blipFill>
        <p:spPr>
          <a:xfrm>
            <a:off x="6558220" y="1173162"/>
            <a:ext cx="4612288" cy="4586449"/>
          </a:xfrm>
          <a:prstGeom prst="rect">
            <a:avLst/>
          </a:prstGeom>
        </p:spPr>
      </p:pic>
    </p:spTree>
    <p:extLst>
      <p:ext uri="{BB962C8B-B14F-4D97-AF65-F5344CB8AC3E}">
        <p14:creationId xmlns:p14="http://schemas.microsoft.com/office/powerpoint/2010/main" val="140477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IRS information</a:t>
            </a:r>
            <a:br>
              <a:rPr lang="en-US" sz="4000" dirty="0">
                <a:solidFill>
                  <a:srgbClr val="4B4B4B"/>
                </a:solidFill>
                <a:latin typeface="+mj-lt"/>
              </a:rPr>
            </a:br>
            <a:br>
              <a:rPr lang="en-US" sz="4000" dirty="0">
                <a:solidFill>
                  <a:srgbClr val="4B4B4B"/>
                </a:solidFill>
                <a:latin typeface="+mj-lt"/>
              </a:rPr>
            </a:br>
            <a:endParaRPr lang="en-US" sz="4000" dirty="0">
              <a:solidFill>
                <a:srgbClr val="4B4B4B"/>
              </a:solidFill>
              <a:latin typeface="+mj-lt"/>
            </a:endParaRP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a:normAutofit/>
          </a:bodyPr>
          <a:lstStyle/>
          <a:p>
            <a:pPr>
              <a:buClr>
                <a:srgbClr val="4B4B4B"/>
              </a:buClr>
            </a:pPr>
            <a:r>
              <a:rPr lang="en-US" sz="2800" dirty="0">
                <a:solidFill>
                  <a:srgbClr val="4B4B4B"/>
                </a:solidFill>
              </a:rPr>
              <a:t>General Instructions for W-2 </a:t>
            </a:r>
          </a:p>
          <a:p>
            <a:pPr marL="0" indent="0">
              <a:buClr>
                <a:srgbClr val="4B4B4B"/>
              </a:buClr>
              <a:buNone/>
            </a:pPr>
            <a:r>
              <a:rPr lang="en-US" sz="2800" dirty="0">
                <a:solidFill>
                  <a:srgbClr val="4B4B4B"/>
                </a:solidFill>
              </a:rPr>
              <a:t>     </a:t>
            </a:r>
            <a:r>
              <a:rPr lang="en-US" sz="2800" dirty="0">
                <a:solidFill>
                  <a:srgbClr val="4B4B4B"/>
                </a:solidFill>
                <a:hlinkClick r:id="rId3"/>
              </a:rPr>
              <a:t>https://www.irs.gov/pub/irs-pdf/iw2w3.pdf</a:t>
            </a:r>
            <a:r>
              <a:rPr lang="en-US" sz="2800" dirty="0">
                <a:solidFill>
                  <a:srgbClr val="4B4B4B"/>
                </a:solidFill>
              </a:rPr>
              <a:t> </a:t>
            </a:r>
          </a:p>
          <a:p>
            <a:pPr>
              <a:buClr>
                <a:srgbClr val="4B4B4B"/>
              </a:buClr>
            </a:pPr>
            <a:r>
              <a:rPr lang="en-US" sz="2800" dirty="0">
                <a:solidFill>
                  <a:srgbClr val="4B4B4B"/>
                </a:solidFill>
              </a:rPr>
              <a:t>Accuwage </a:t>
            </a:r>
          </a:p>
          <a:p>
            <a:pPr marL="0" indent="0">
              <a:buClr>
                <a:srgbClr val="4B4B4B"/>
              </a:buClr>
              <a:buNone/>
            </a:pPr>
            <a:r>
              <a:rPr lang="en-US" sz="2800" dirty="0">
                <a:solidFill>
                  <a:srgbClr val="4B4B4B"/>
                </a:solidFill>
              </a:rPr>
              <a:t>     </a:t>
            </a:r>
            <a:r>
              <a:rPr lang="en-US" sz="2800" dirty="0">
                <a:solidFill>
                  <a:srgbClr val="4B4B4B"/>
                </a:solidFill>
                <a:hlinkClick r:id="rId4"/>
              </a:rPr>
              <a:t>https://www.ssa.gov/employer/accuwage/index.html</a:t>
            </a:r>
            <a:r>
              <a:rPr lang="en-US" sz="2800" dirty="0">
                <a:solidFill>
                  <a:srgbClr val="4B4B4B"/>
                </a:solidFill>
              </a:rPr>
              <a:t> </a:t>
            </a:r>
          </a:p>
          <a:p>
            <a:pPr>
              <a:buClr>
                <a:srgbClr val="4B4B4B"/>
              </a:buClr>
            </a:pPr>
            <a:r>
              <a:rPr lang="en-US" sz="2800" dirty="0">
                <a:solidFill>
                  <a:srgbClr val="4B4B4B"/>
                </a:solidFill>
              </a:rPr>
              <a:t>Be sure to have an active BSO log in to be able to submit your W2 electronically.</a:t>
            </a:r>
          </a:p>
          <a:p>
            <a:pPr>
              <a:buClr>
                <a:srgbClr val="4B4B4B"/>
              </a:buClr>
            </a:pPr>
            <a:r>
              <a:rPr lang="en-US" sz="2800" dirty="0">
                <a:solidFill>
                  <a:srgbClr val="4B4B4B"/>
                </a:solidFill>
              </a:rPr>
              <a:t>Springbrook does not give legal advice so will direct you to the resources above to obtain specific code and reporting information.</a:t>
            </a:r>
          </a:p>
        </p:txBody>
      </p:sp>
    </p:spTree>
    <p:extLst>
      <p:ext uri="{BB962C8B-B14F-4D97-AF65-F5344CB8AC3E}">
        <p14:creationId xmlns:p14="http://schemas.microsoft.com/office/powerpoint/2010/main" val="410534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CB945-BC7D-FAFE-5767-B2DA9A15EF6A}"/>
              </a:ext>
            </a:extLst>
          </p:cNvPr>
          <p:cNvSpPr>
            <a:spLocks noGrp="1"/>
          </p:cNvSpPr>
          <p:nvPr>
            <p:ph type="sldNum" sz="quarter" idx="12"/>
          </p:nvPr>
        </p:nvSpPr>
        <p:spPr/>
        <p:txBody>
          <a:bodyPr/>
          <a:lstStyle/>
          <a:p>
            <a:fld id="{6FE306A7-A228-4E07-8D4E-C1DA2C3F3993}" type="slidenum">
              <a:rPr lang="en-US" smtClean="0"/>
              <a:pPr/>
              <a:t>30</a:t>
            </a:fld>
            <a:endParaRPr lang="en-US" dirty="0"/>
          </a:p>
        </p:txBody>
      </p:sp>
      <p:sp>
        <p:nvSpPr>
          <p:cNvPr id="3" name="Footer Placeholder 2">
            <a:extLst>
              <a:ext uri="{FF2B5EF4-FFF2-40B4-BE49-F238E27FC236}">
                <a16:creationId xmlns:a16="http://schemas.microsoft.com/office/drawing/2014/main" id="{7E6ECBAF-CF7F-92C5-3C65-1B8AA43C5FF6}"/>
              </a:ext>
            </a:extLst>
          </p:cNvPr>
          <p:cNvSpPr>
            <a:spLocks noGrp="1"/>
          </p:cNvSpPr>
          <p:nvPr>
            <p:ph type="ftr" sz="quarter" idx="11"/>
          </p:nvPr>
        </p:nvSpPr>
        <p:spPr/>
        <p:txBody>
          <a:bodyPr/>
          <a:lstStyle/>
          <a:p>
            <a:r>
              <a:rPr lang="en-US"/>
              <a:t>Presentation Title Here)</a:t>
            </a:r>
            <a:endParaRPr lang="en-US" dirty="0"/>
          </a:p>
        </p:txBody>
      </p:sp>
      <p:sp>
        <p:nvSpPr>
          <p:cNvPr id="6" name="TextBox 5">
            <a:extLst>
              <a:ext uri="{FF2B5EF4-FFF2-40B4-BE49-F238E27FC236}">
                <a16:creationId xmlns:a16="http://schemas.microsoft.com/office/drawing/2014/main" id="{59B918C2-593B-20F1-A0FA-70B7F7A12C64}"/>
              </a:ext>
            </a:extLst>
          </p:cNvPr>
          <p:cNvSpPr txBox="1"/>
          <p:nvPr/>
        </p:nvSpPr>
        <p:spPr>
          <a:xfrm>
            <a:off x="672354" y="486399"/>
            <a:ext cx="9574306" cy="584775"/>
          </a:xfrm>
          <a:prstGeom prst="rect">
            <a:avLst/>
          </a:prstGeom>
          <a:noFill/>
        </p:spPr>
        <p:txBody>
          <a:bodyPr wrap="square" rtlCol="0">
            <a:spAutoFit/>
          </a:bodyPr>
          <a:lstStyle/>
          <a:p>
            <a:r>
              <a:rPr lang="en-US" sz="3200" dirty="0">
                <a:latin typeface="+mj-lt"/>
              </a:rPr>
              <a:t>Cirrus &gt; Payroll &gt; Utilities &gt; Federal Tax Table Update</a:t>
            </a:r>
          </a:p>
        </p:txBody>
      </p:sp>
      <p:pic>
        <p:nvPicPr>
          <p:cNvPr id="7" name="Picture 6">
            <a:extLst>
              <a:ext uri="{FF2B5EF4-FFF2-40B4-BE49-F238E27FC236}">
                <a16:creationId xmlns:a16="http://schemas.microsoft.com/office/drawing/2014/main" id="{89A3E6FD-64AC-4A65-73CE-E06C78E9F741}"/>
              </a:ext>
            </a:extLst>
          </p:cNvPr>
          <p:cNvPicPr>
            <a:picLocks noChangeAspect="1"/>
          </p:cNvPicPr>
          <p:nvPr/>
        </p:nvPicPr>
        <p:blipFill>
          <a:blip r:embed="rId2"/>
          <a:stretch>
            <a:fillRect/>
          </a:stretch>
        </p:blipFill>
        <p:spPr>
          <a:xfrm>
            <a:off x="568411" y="1285103"/>
            <a:ext cx="10732454" cy="4476429"/>
          </a:xfrm>
          <a:prstGeom prst="rect">
            <a:avLst/>
          </a:prstGeom>
        </p:spPr>
      </p:pic>
    </p:spTree>
    <p:extLst>
      <p:ext uri="{BB962C8B-B14F-4D97-AF65-F5344CB8AC3E}">
        <p14:creationId xmlns:p14="http://schemas.microsoft.com/office/powerpoint/2010/main" val="22337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667512"/>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49" y="1029604"/>
            <a:ext cx="5594260" cy="4677860"/>
          </a:xfrm>
        </p:spPr>
        <p:txBody>
          <a:bodyPr/>
          <a:lstStyle/>
          <a:p>
            <a:pPr>
              <a:buClr>
                <a:srgbClr val="4B4B4B"/>
              </a:buClr>
            </a:pPr>
            <a:r>
              <a:rPr lang="en-US" sz="2800" dirty="0"/>
              <a:t>Select your tax table that matches the code in the window.  These are the codes and descriptions on your tax tables.</a:t>
            </a:r>
          </a:p>
          <a:p>
            <a:pPr>
              <a:buClr>
                <a:srgbClr val="4B4B4B"/>
              </a:buClr>
            </a:pPr>
            <a:r>
              <a:rPr lang="en-US" sz="2800" dirty="0"/>
              <a:t>Click in the Filing Status box to display the down arrow to select the table with the update information.</a:t>
            </a:r>
          </a:p>
          <a:p>
            <a:pPr>
              <a:buClr>
                <a:srgbClr val="4B4B4B"/>
              </a:buClr>
            </a:pPr>
            <a:r>
              <a:rPr lang="en-US" sz="2800" dirty="0"/>
              <a:t>Select each table to update.  You can do this in several steps if desired.</a:t>
            </a:r>
          </a:p>
        </p:txBody>
      </p:sp>
      <p:pic>
        <p:nvPicPr>
          <p:cNvPr id="5" name="Picture 4">
            <a:extLst>
              <a:ext uri="{FF2B5EF4-FFF2-40B4-BE49-F238E27FC236}">
                <a16:creationId xmlns:a16="http://schemas.microsoft.com/office/drawing/2014/main" id="{A41E4230-6BFF-BDE7-AF75-788612089E61}"/>
              </a:ext>
            </a:extLst>
          </p:cNvPr>
          <p:cNvPicPr>
            <a:picLocks noChangeAspect="1"/>
          </p:cNvPicPr>
          <p:nvPr/>
        </p:nvPicPr>
        <p:blipFill>
          <a:blip r:embed="rId2"/>
          <a:stretch>
            <a:fillRect/>
          </a:stretch>
        </p:blipFill>
        <p:spPr>
          <a:xfrm>
            <a:off x="5930809" y="960119"/>
            <a:ext cx="6153150" cy="4279145"/>
          </a:xfrm>
          <a:prstGeom prst="rect">
            <a:avLst/>
          </a:prstGeom>
        </p:spPr>
      </p:pic>
    </p:spTree>
    <p:extLst>
      <p:ext uri="{BB962C8B-B14F-4D97-AF65-F5344CB8AC3E}">
        <p14:creationId xmlns:p14="http://schemas.microsoft.com/office/powerpoint/2010/main" val="30837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667512"/>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266211" y="1008370"/>
            <a:ext cx="6345606" cy="4849819"/>
          </a:xfrm>
        </p:spPr>
        <p:txBody>
          <a:bodyPr/>
          <a:lstStyle/>
          <a:p>
            <a:pPr>
              <a:buClr>
                <a:srgbClr val="4B4B4B"/>
              </a:buClr>
            </a:pPr>
            <a:r>
              <a:rPr lang="en-US" sz="2800" dirty="0"/>
              <a:t>Available selections match Publication 15-T table information.</a:t>
            </a:r>
            <a:endParaRPr lang="en-US" sz="2400" dirty="0"/>
          </a:p>
          <a:p>
            <a:pPr>
              <a:buClr>
                <a:srgbClr val="4B4B4B"/>
              </a:buClr>
            </a:pPr>
            <a:r>
              <a:rPr lang="en-US" sz="2400" dirty="0"/>
              <a:t>Standard indicates Box 2 is unchecked.</a:t>
            </a:r>
          </a:p>
          <a:p>
            <a:pPr lvl="2">
              <a:buClr>
                <a:srgbClr val="4B4B4B"/>
              </a:buClr>
            </a:pPr>
            <a:r>
              <a:rPr lang="en-US" sz="2400" dirty="0"/>
              <a:t>Single – Standard</a:t>
            </a:r>
          </a:p>
          <a:p>
            <a:pPr lvl="2">
              <a:buClr>
                <a:srgbClr val="4B4B4B"/>
              </a:buClr>
            </a:pPr>
            <a:r>
              <a:rPr lang="en-US" sz="2400" dirty="0"/>
              <a:t>Married Filing Jointly – Standard</a:t>
            </a:r>
          </a:p>
          <a:p>
            <a:pPr lvl="2">
              <a:buClr>
                <a:srgbClr val="4B4B4B"/>
              </a:buClr>
            </a:pPr>
            <a:r>
              <a:rPr lang="en-US" sz="2400" dirty="0"/>
              <a:t>Head of Household – Standard</a:t>
            </a:r>
          </a:p>
          <a:p>
            <a:pPr lvl="2">
              <a:buClr>
                <a:srgbClr val="4B4B4B"/>
              </a:buClr>
            </a:pPr>
            <a:r>
              <a:rPr lang="en-US" sz="2400" dirty="0"/>
              <a:t>Married Filing Separately (same as single)</a:t>
            </a:r>
          </a:p>
          <a:p>
            <a:pPr lvl="2">
              <a:buClr>
                <a:srgbClr val="4B4B4B"/>
              </a:buClr>
            </a:pPr>
            <a:r>
              <a:rPr lang="en-US" sz="2400" dirty="0"/>
              <a:t>Married Filing Jointly-Box 2 checked</a:t>
            </a:r>
          </a:p>
          <a:p>
            <a:pPr lvl="2">
              <a:buClr>
                <a:srgbClr val="4B4B4B"/>
              </a:buClr>
            </a:pPr>
            <a:r>
              <a:rPr lang="en-US" sz="2400" dirty="0"/>
              <a:t>Head of Household-Box 2 checked</a:t>
            </a:r>
          </a:p>
          <a:p>
            <a:pPr lvl="2">
              <a:buClr>
                <a:srgbClr val="4B4B4B"/>
              </a:buClr>
            </a:pPr>
            <a:r>
              <a:rPr lang="en-US" sz="2400" dirty="0"/>
              <a:t>Married Filing Separately – Box 2 checked</a:t>
            </a:r>
          </a:p>
        </p:txBody>
      </p:sp>
    </p:spTree>
    <p:extLst>
      <p:ext uri="{BB962C8B-B14F-4D97-AF65-F5344CB8AC3E}">
        <p14:creationId xmlns:p14="http://schemas.microsoft.com/office/powerpoint/2010/main" val="386498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667512"/>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49" y="1029604"/>
            <a:ext cx="5594260" cy="4479655"/>
          </a:xfrm>
        </p:spPr>
        <p:txBody>
          <a:bodyPr/>
          <a:lstStyle/>
          <a:p>
            <a:pPr>
              <a:buClr>
                <a:srgbClr val="4B4B4B"/>
              </a:buClr>
            </a:pPr>
            <a:r>
              <a:rPr lang="en-US" sz="2800" dirty="0"/>
              <a:t>Save your changes.</a:t>
            </a:r>
          </a:p>
          <a:p>
            <a:pPr>
              <a:buClr>
                <a:srgbClr val="4B4B4B"/>
              </a:buClr>
            </a:pPr>
            <a:r>
              <a:rPr lang="en-US" sz="2800" dirty="0"/>
              <a:t>If any table(s) have a current revision with the date 1/1/YYYY you will get an error.</a:t>
            </a:r>
          </a:p>
          <a:p>
            <a:pPr>
              <a:buClr>
                <a:srgbClr val="4B4B4B"/>
              </a:buClr>
            </a:pPr>
            <a:r>
              <a:rPr lang="en-US" sz="2800" dirty="0"/>
              <a:t>You can either change the revision date or delete the revision to resolve.  </a:t>
            </a:r>
          </a:p>
          <a:p>
            <a:pPr>
              <a:buClr>
                <a:srgbClr val="4B4B4B"/>
              </a:buClr>
            </a:pPr>
            <a:r>
              <a:rPr lang="en-US" sz="2800" dirty="0"/>
              <a:t>Change the error line to blank to save the rest, then check the others to resolve the issue(s).</a:t>
            </a:r>
          </a:p>
          <a:p>
            <a:pPr>
              <a:buClr>
                <a:srgbClr val="4B4B4B"/>
              </a:buClr>
            </a:pPr>
            <a:endParaRPr lang="en-US" sz="2800" dirty="0"/>
          </a:p>
        </p:txBody>
      </p:sp>
      <p:pic>
        <p:nvPicPr>
          <p:cNvPr id="5" name="Picture 4">
            <a:extLst>
              <a:ext uri="{FF2B5EF4-FFF2-40B4-BE49-F238E27FC236}">
                <a16:creationId xmlns:a16="http://schemas.microsoft.com/office/drawing/2014/main" id="{BD2E6846-04A9-F5F8-0E12-FF91F9C8144C}"/>
              </a:ext>
            </a:extLst>
          </p:cNvPr>
          <p:cNvPicPr>
            <a:picLocks noChangeAspect="1"/>
          </p:cNvPicPr>
          <p:nvPr/>
        </p:nvPicPr>
        <p:blipFill>
          <a:blip r:embed="rId2"/>
          <a:stretch>
            <a:fillRect/>
          </a:stretch>
        </p:blipFill>
        <p:spPr>
          <a:xfrm>
            <a:off x="5930809" y="626364"/>
            <a:ext cx="5792932" cy="2346299"/>
          </a:xfrm>
          <a:prstGeom prst="rect">
            <a:avLst/>
          </a:prstGeom>
        </p:spPr>
      </p:pic>
    </p:spTree>
    <p:extLst>
      <p:ext uri="{BB962C8B-B14F-4D97-AF65-F5344CB8AC3E}">
        <p14:creationId xmlns:p14="http://schemas.microsoft.com/office/powerpoint/2010/main" val="381879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4980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470902-B000-B441-312E-08A88CD27DD6}"/>
              </a:ext>
            </a:extLst>
          </p:cNvPr>
          <p:cNvSpPr>
            <a:spLocks noGrp="1"/>
          </p:cNvSpPr>
          <p:nvPr>
            <p:ph type="sldNum" sz="quarter" idx="12"/>
          </p:nvPr>
        </p:nvSpPr>
        <p:spPr/>
        <p:txBody>
          <a:bodyPr/>
          <a:lstStyle/>
          <a:p>
            <a:fld id="{6FE306A7-A228-4E07-8D4E-C1DA2C3F3993}" type="slidenum">
              <a:rPr lang="en-US" smtClean="0"/>
              <a:pPr/>
              <a:t>35</a:t>
            </a:fld>
            <a:endParaRPr lang="en-US" dirty="0"/>
          </a:p>
        </p:txBody>
      </p:sp>
      <p:sp>
        <p:nvSpPr>
          <p:cNvPr id="3" name="Footer Placeholder 2">
            <a:extLst>
              <a:ext uri="{FF2B5EF4-FFF2-40B4-BE49-F238E27FC236}">
                <a16:creationId xmlns:a16="http://schemas.microsoft.com/office/drawing/2014/main" id="{E9132529-6049-1DDE-EFB6-103416141268}"/>
              </a:ext>
            </a:extLst>
          </p:cNvPr>
          <p:cNvSpPr>
            <a:spLocks noGrp="1"/>
          </p:cNvSpPr>
          <p:nvPr>
            <p:ph type="ftr" sz="quarter" idx="11"/>
          </p:nvPr>
        </p:nvSpPr>
        <p:spPr/>
        <p:txBody>
          <a:bodyPr/>
          <a:lstStyle/>
          <a:p>
            <a:r>
              <a:rPr lang="en-US"/>
              <a:t>Presentation Title Here)</a:t>
            </a:r>
            <a:endParaRPr lang="en-US" dirty="0"/>
          </a:p>
        </p:txBody>
      </p:sp>
      <p:sp>
        <p:nvSpPr>
          <p:cNvPr id="5" name="TextBox 4">
            <a:extLst>
              <a:ext uri="{FF2B5EF4-FFF2-40B4-BE49-F238E27FC236}">
                <a16:creationId xmlns:a16="http://schemas.microsoft.com/office/drawing/2014/main" id="{B4DDE218-A72B-6757-C8B9-AD8411CDD81F}"/>
              </a:ext>
            </a:extLst>
          </p:cNvPr>
          <p:cNvSpPr txBox="1"/>
          <p:nvPr/>
        </p:nvSpPr>
        <p:spPr>
          <a:xfrm>
            <a:off x="1317812" y="2448580"/>
            <a:ext cx="9556376" cy="523220"/>
          </a:xfrm>
          <a:prstGeom prst="rect">
            <a:avLst/>
          </a:prstGeom>
          <a:noFill/>
        </p:spPr>
        <p:txBody>
          <a:bodyPr wrap="square" rtlCol="0">
            <a:spAutoFit/>
          </a:bodyPr>
          <a:lstStyle/>
          <a:p>
            <a:pPr algn="ctr"/>
            <a:r>
              <a:rPr lang="en-US" sz="2800" dirty="0"/>
              <a:t>W2 Process in Cirrus	</a:t>
            </a:r>
          </a:p>
        </p:txBody>
      </p:sp>
    </p:spTree>
    <p:extLst>
      <p:ext uri="{BB962C8B-B14F-4D97-AF65-F5344CB8AC3E}">
        <p14:creationId xmlns:p14="http://schemas.microsoft.com/office/powerpoint/2010/main" val="3502181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AF482-AFDA-F0DA-0128-559A4F17B931}"/>
              </a:ext>
            </a:extLst>
          </p:cNvPr>
          <p:cNvSpPr>
            <a:spLocks noGrp="1"/>
          </p:cNvSpPr>
          <p:nvPr>
            <p:ph type="sldNum" sz="quarter" idx="12"/>
          </p:nvPr>
        </p:nvSpPr>
        <p:spPr/>
        <p:txBody>
          <a:bodyPr/>
          <a:lstStyle/>
          <a:p>
            <a:fld id="{6FE306A7-A228-4E07-8D4E-C1DA2C3F3993}" type="slidenum">
              <a:rPr lang="en-US" smtClean="0"/>
              <a:pPr/>
              <a:t>36</a:t>
            </a:fld>
            <a:endParaRPr lang="en-US" dirty="0"/>
          </a:p>
        </p:txBody>
      </p:sp>
      <p:sp>
        <p:nvSpPr>
          <p:cNvPr id="3" name="Footer Placeholder 2">
            <a:extLst>
              <a:ext uri="{FF2B5EF4-FFF2-40B4-BE49-F238E27FC236}">
                <a16:creationId xmlns:a16="http://schemas.microsoft.com/office/drawing/2014/main" id="{174E32F2-4E29-60EF-A217-8BCA2106B644}"/>
              </a:ext>
            </a:extLst>
          </p:cNvPr>
          <p:cNvSpPr>
            <a:spLocks noGrp="1"/>
          </p:cNvSpPr>
          <p:nvPr>
            <p:ph type="ftr" sz="quarter" idx="11"/>
          </p:nvPr>
        </p:nvSpPr>
        <p:spPr/>
        <p:txBody>
          <a:bodyPr/>
          <a:lstStyle/>
          <a:p>
            <a:r>
              <a:rPr lang="en-US"/>
              <a:t>Presentation Title Here)</a:t>
            </a:r>
            <a:endParaRPr lang="en-US" dirty="0"/>
          </a:p>
        </p:txBody>
      </p:sp>
      <p:sp>
        <p:nvSpPr>
          <p:cNvPr id="4" name="TextBox 3">
            <a:extLst>
              <a:ext uri="{FF2B5EF4-FFF2-40B4-BE49-F238E27FC236}">
                <a16:creationId xmlns:a16="http://schemas.microsoft.com/office/drawing/2014/main" id="{10F681D6-DE78-1102-EB96-9E93E866C0EA}"/>
              </a:ext>
            </a:extLst>
          </p:cNvPr>
          <p:cNvSpPr txBox="1"/>
          <p:nvPr/>
        </p:nvSpPr>
        <p:spPr>
          <a:xfrm>
            <a:off x="878541" y="663388"/>
            <a:ext cx="10980087" cy="369332"/>
          </a:xfrm>
          <a:prstGeom prst="rect">
            <a:avLst/>
          </a:prstGeom>
          <a:noFill/>
        </p:spPr>
        <p:txBody>
          <a:bodyPr wrap="square" rtlCol="0">
            <a:spAutoFit/>
          </a:bodyPr>
          <a:lstStyle/>
          <a:p>
            <a:r>
              <a:rPr lang="en-US" dirty="0"/>
              <a:t>As in Enterprise, to access the W-2 process in Cirrus go to </a:t>
            </a:r>
            <a:r>
              <a:rPr lang="en-US" b="1" dirty="0"/>
              <a:t>Payroll &gt; W-2s</a:t>
            </a:r>
          </a:p>
        </p:txBody>
      </p:sp>
      <p:pic>
        <p:nvPicPr>
          <p:cNvPr id="5" name="Picture 4">
            <a:extLst>
              <a:ext uri="{FF2B5EF4-FFF2-40B4-BE49-F238E27FC236}">
                <a16:creationId xmlns:a16="http://schemas.microsoft.com/office/drawing/2014/main" id="{966635C5-29F5-91F9-6593-E28692B6F6A0}"/>
              </a:ext>
            </a:extLst>
          </p:cNvPr>
          <p:cNvPicPr>
            <a:picLocks noChangeAspect="1"/>
          </p:cNvPicPr>
          <p:nvPr/>
        </p:nvPicPr>
        <p:blipFill>
          <a:blip r:embed="rId2"/>
          <a:stretch>
            <a:fillRect/>
          </a:stretch>
        </p:blipFill>
        <p:spPr>
          <a:xfrm>
            <a:off x="2752165" y="1604682"/>
            <a:ext cx="5356944" cy="3216928"/>
          </a:xfrm>
          <a:prstGeom prst="rect">
            <a:avLst/>
          </a:prstGeom>
        </p:spPr>
      </p:pic>
      <p:sp>
        <p:nvSpPr>
          <p:cNvPr id="6" name="Rectangle 5">
            <a:extLst>
              <a:ext uri="{FF2B5EF4-FFF2-40B4-BE49-F238E27FC236}">
                <a16:creationId xmlns:a16="http://schemas.microsoft.com/office/drawing/2014/main" id="{FDEA57C0-5D7B-4D02-9819-11A7BEC50192}"/>
              </a:ext>
            </a:extLst>
          </p:cNvPr>
          <p:cNvSpPr/>
          <p:nvPr/>
        </p:nvSpPr>
        <p:spPr>
          <a:xfrm>
            <a:off x="2752165" y="1604682"/>
            <a:ext cx="1299882" cy="20618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Rectangle 6">
            <a:extLst>
              <a:ext uri="{FF2B5EF4-FFF2-40B4-BE49-F238E27FC236}">
                <a16:creationId xmlns:a16="http://schemas.microsoft.com/office/drawing/2014/main" id="{79FD366F-3D15-516C-6743-5B1FFCAB3B3C}"/>
              </a:ext>
            </a:extLst>
          </p:cNvPr>
          <p:cNvSpPr/>
          <p:nvPr/>
        </p:nvSpPr>
        <p:spPr>
          <a:xfrm>
            <a:off x="2725271" y="4615421"/>
            <a:ext cx="1299882" cy="20618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725441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C8E7A-E47E-8EF3-5803-CE72C0F7DE13}"/>
              </a:ext>
            </a:extLst>
          </p:cNvPr>
          <p:cNvSpPr>
            <a:spLocks noGrp="1"/>
          </p:cNvSpPr>
          <p:nvPr>
            <p:ph type="sldNum" sz="quarter" idx="12"/>
          </p:nvPr>
        </p:nvSpPr>
        <p:spPr/>
        <p:txBody>
          <a:bodyPr/>
          <a:lstStyle/>
          <a:p>
            <a:fld id="{6FE306A7-A228-4E07-8D4E-C1DA2C3F3993}" type="slidenum">
              <a:rPr lang="en-US" smtClean="0"/>
              <a:pPr/>
              <a:t>37</a:t>
            </a:fld>
            <a:endParaRPr lang="en-US" dirty="0"/>
          </a:p>
        </p:txBody>
      </p:sp>
      <p:sp>
        <p:nvSpPr>
          <p:cNvPr id="3" name="Footer Placeholder 2">
            <a:extLst>
              <a:ext uri="{FF2B5EF4-FFF2-40B4-BE49-F238E27FC236}">
                <a16:creationId xmlns:a16="http://schemas.microsoft.com/office/drawing/2014/main" id="{75ADD984-C620-E748-FC30-BB3CCCB11709}"/>
              </a:ext>
            </a:extLst>
          </p:cNvPr>
          <p:cNvSpPr>
            <a:spLocks noGrp="1"/>
          </p:cNvSpPr>
          <p:nvPr>
            <p:ph type="ftr" sz="quarter" idx="11"/>
          </p:nvPr>
        </p:nvSpPr>
        <p:spPr/>
        <p:txBody>
          <a:bodyPr/>
          <a:lstStyle/>
          <a:p>
            <a:r>
              <a:rPr lang="en-US"/>
              <a:t>Presentation Title Here)</a:t>
            </a:r>
            <a:endParaRPr lang="en-US" dirty="0"/>
          </a:p>
        </p:txBody>
      </p:sp>
      <p:pic>
        <p:nvPicPr>
          <p:cNvPr id="7" name="Picture 6">
            <a:extLst>
              <a:ext uri="{FF2B5EF4-FFF2-40B4-BE49-F238E27FC236}">
                <a16:creationId xmlns:a16="http://schemas.microsoft.com/office/drawing/2014/main" id="{7E8B1F69-F6EF-F986-C47F-AC508BC2A847}"/>
              </a:ext>
            </a:extLst>
          </p:cNvPr>
          <p:cNvPicPr>
            <a:picLocks noChangeAspect="1"/>
          </p:cNvPicPr>
          <p:nvPr/>
        </p:nvPicPr>
        <p:blipFill>
          <a:blip r:embed="rId2"/>
          <a:stretch>
            <a:fillRect/>
          </a:stretch>
        </p:blipFill>
        <p:spPr>
          <a:xfrm>
            <a:off x="2340252" y="1013047"/>
            <a:ext cx="7126014" cy="1183270"/>
          </a:xfrm>
          <a:prstGeom prst="rect">
            <a:avLst/>
          </a:prstGeom>
        </p:spPr>
      </p:pic>
      <p:sp>
        <p:nvSpPr>
          <p:cNvPr id="9" name="TextBox 8">
            <a:extLst>
              <a:ext uri="{FF2B5EF4-FFF2-40B4-BE49-F238E27FC236}">
                <a16:creationId xmlns:a16="http://schemas.microsoft.com/office/drawing/2014/main" id="{57AFB713-258D-7FD1-2DD7-B90771F51037}"/>
              </a:ext>
            </a:extLst>
          </p:cNvPr>
          <p:cNvSpPr txBox="1"/>
          <p:nvPr/>
        </p:nvSpPr>
        <p:spPr>
          <a:xfrm>
            <a:off x="1066800" y="516973"/>
            <a:ext cx="9672918" cy="369332"/>
          </a:xfrm>
          <a:prstGeom prst="rect">
            <a:avLst/>
          </a:prstGeom>
          <a:noFill/>
        </p:spPr>
        <p:txBody>
          <a:bodyPr wrap="square" rtlCol="0">
            <a:spAutoFit/>
          </a:bodyPr>
          <a:lstStyle/>
          <a:p>
            <a:r>
              <a:rPr lang="en-US" dirty="0"/>
              <a:t>After you have clicked on W-2s, you will then have the option to Create New Batch.  Click on it.</a:t>
            </a:r>
          </a:p>
        </p:txBody>
      </p:sp>
      <p:sp>
        <p:nvSpPr>
          <p:cNvPr id="10" name="Rectangle 9">
            <a:extLst>
              <a:ext uri="{FF2B5EF4-FFF2-40B4-BE49-F238E27FC236}">
                <a16:creationId xmlns:a16="http://schemas.microsoft.com/office/drawing/2014/main" id="{02E61719-FCFD-FE7F-BE85-E93B51B6369E}"/>
              </a:ext>
            </a:extLst>
          </p:cNvPr>
          <p:cNvSpPr/>
          <p:nvPr/>
        </p:nvSpPr>
        <p:spPr>
          <a:xfrm>
            <a:off x="8544138" y="1013047"/>
            <a:ext cx="922128" cy="27790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TextBox 11">
            <a:extLst>
              <a:ext uri="{FF2B5EF4-FFF2-40B4-BE49-F238E27FC236}">
                <a16:creationId xmlns:a16="http://schemas.microsoft.com/office/drawing/2014/main" id="{50ABF72F-F277-D8D5-1BB6-F43CBFB41CFF}"/>
              </a:ext>
            </a:extLst>
          </p:cNvPr>
          <p:cNvSpPr txBox="1"/>
          <p:nvPr/>
        </p:nvSpPr>
        <p:spPr>
          <a:xfrm>
            <a:off x="1066800" y="3047999"/>
            <a:ext cx="5029200" cy="1754326"/>
          </a:xfrm>
          <a:prstGeom prst="rect">
            <a:avLst/>
          </a:prstGeom>
          <a:noFill/>
          <a:ln>
            <a:solidFill>
              <a:srgbClr val="FFFFFF"/>
            </a:solidFill>
          </a:ln>
        </p:spPr>
        <p:txBody>
          <a:bodyPr wrap="square" rtlCol="0">
            <a:spAutoFit/>
          </a:bodyPr>
          <a:lstStyle/>
          <a:p>
            <a:r>
              <a:rPr lang="en-US" dirty="0"/>
              <a:t>In the box that pops up, enter in the Name (if you want to name this batch it is not required) and the toggle is checked next to Autogenerate batch number.  The batch month is usually 01 and the current year.</a:t>
            </a:r>
          </a:p>
          <a:p>
            <a:r>
              <a:rPr lang="en-US" dirty="0"/>
              <a:t>Select Create.</a:t>
            </a:r>
          </a:p>
        </p:txBody>
      </p:sp>
      <p:pic>
        <p:nvPicPr>
          <p:cNvPr id="8" name="Picture 7">
            <a:extLst>
              <a:ext uri="{FF2B5EF4-FFF2-40B4-BE49-F238E27FC236}">
                <a16:creationId xmlns:a16="http://schemas.microsoft.com/office/drawing/2014/main" id="{495376BF-3DFF-1BB7-74B4-6045E8B21787}"/>
              </a:ext>
            </a:extLst>
          </p:cNvPr>
          <p:cNvPicPr>
            <a:picLocks noChangeAspect="1"/>
          </p:cNvPicPr>
          <p:nvPr/>
        </p:nvPicPr>
        <p:blipFill>
          <a:blip r:embed="rId3"/>
          <a:stretch>
            <a:fillRect/>
          </a:stretch>
        </p:blipFill>
        <p:spPr>
          <a:xfrm>
            <a:off x="7167843" y="2448232"/>
            <a:ext cx="3571875" cy="3402793"/>
          </a:xfrm>
          <a:prstGeom prst="rect">
            <a:avLst/>
          </a:prstGeom>
        </p:spPr>
      </p:pic>
      <p:sp>
        <p:nvSpPr>
          <p:cNvPr id="13" name="Rectangle 12">
            <a:extLst>
              <a:ext uri="{FF2B5EF4-FFF2-40B4-BE49-F238E27FC236}">
                <a16:creationId xmlns:a16="http://schemas.microsoft.com/office/drawing/2014/main" id="{0C642866-53D2-5ED2-A723-D796F28DE311}"/>
              </a:ext>
            </a:extLst>
          </p:cNvPr>
          <p:cNvSpPr/>
          <p:nvPr/>
        </p:nvSpPr>
        <p:spPr>
          <a:xfrm>
            <a:off x="9794665" y="5430196"/>
            <a:ext cx="824753" cy="4482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884682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0AA70-6180-BBED-D258-C4E24C417F28}"/>
              </a:ext>
            </a:extLst>
          </p:cNvPr>
          <p:cNvSpPr>
            <a:spLocks noGrp="1"/>
          </p:cNvSpPr>
          <p:nvPr>
            <p:ph type="sldNum" sz="quarter" idx="12"/>
          </p:nvPr>
        </p:nvSpPr>
        <p:spPr/>
        <p:txBody>
          <a:bodyPr/>
          <a:lstStyle/>
          <a:p>
            <a:fld id="{6FE306A7-A228-4E07-8D4E-C1DA2C3F3993}" type="slidenum">
              <a:rPr lang="en-US" smtClean="0"/>
              <a:pPr/>
              <a:t>38</a:t>
            </a:fld>
            <a:endParaRPr lang="en-US" dirty="0"/>
          </a:p>
        </p:txBody>
      </p:sp>
      <p:sp>
        <p:nvSpPr>
          <p:cNvPr id="3" name="Footer Placeholder 2">
            <a:extLst>
              <a:ext uri="{FF2B5EF4-FFF2-40B4-BE49-F238E27FC236}">
                <a16:creationId xmlns:a16="http://schemas.microsoft.com/office/drawing/2014/main" id="{46FBDCE2-D3F4-01D2-B759-5C0332E64B2B}"/>
              </a:ext>
            </a:extLst>
          </p:cNvPr>
          <p:cNvSpPr>
            <a:spLocks noGrp="1"/>
          </p:cNvSpPr>
          <p:nvPr>
            <p:ph type="ftr" sz="quarter" idx="11"/>
          </p:nvPr>
        </p:nvSpPr>
        <p:spPr/>
        <p:txBody>
          <a:bodyPr/>
          <a:lstStyle/>
          <a:p>
            <a:r>
              <a:rPr lang="en-US"/>
              <a:t>Presentation Title Here)</a:t>
            </a:r>
            <a:endParaRPr lang="en-US" dirty="0"/>
          </a:p>
        </p:txBody>
      </p:sp>
      <p:pic>
        <p:nvPicPr>
          <p:cNvPr id="7" name="Picture 6">
            <a:extLst>
              <a:ext uri="{FF2B5EF4-FFF2-40B4-BE49-F238E27FC236}">
                <a16:creationId xmlns:a16="http://schemas.microsoft.com/office/drawing/2014/main" id="{A255A7BE-6CCC-8BA1-4F04-F4582BE3921F}"/>
              </a:ext>
            </a:extLst>
          </p:cNvPr>
          <p:cNvPicPr>
            <a:picLocks noChangeAspect="1"/>
          </p:cNvPicPr>
          <p:nvPr/>
        </p:nvPicPr>
        <p:blipFill>
          <a:blip r:embed="rId2"/>
          <a:stretch>
            <a:fillRect/>
          </a:stretch>
        </p:blipFill>
        <p:spPr>
          <a:xfrm>
            <a:off x="3787974" y="1800669"/>
            <a:ext cx="5297780" cy="3662034"/>
          </a:xfrm>
          <a:prstGeom prst="rect">
            <a:avLst/>
          </a:prstGeom>
        </p:spPr>
      </p:pic>
      <p:sp>
        <p:nvSpPr>
          <p:cNvPr id="8" name="TextBox 7">
            <a:extLst>
              <a:ext uri="{FF2B5EF4-FFF2-40B4-BE49-F238E27FC236}">
                <a16:creationId xmlns:a16="http://schemas.microsoft.com/office/drawing/2014/main" id="{A7134F63-59DF-1D22-21D9-D6739D37336C}"/>
              </a:ext>
            </a:extLst>
          </p:cNvPr>
          <p:cNvSpPr txBox="1"/>
          <p:nvPr/>
        </p:nvSpPr>
        <p:spPr>
          <a:xfrm>
            <a:off x="1228165" y="448235"/>
            <a:ext cx="10004611" cy="646331"/>
          </a:xfrm>
          <a:prstGeom prst="rect">
            <a:avLst/>
          </a:prstGeom>
          <a:noFill/>
        </p:spPr>
        <p:txBody>
          <a:bodyPr wrap="square" rtlCol="0">
            <a:spAutoFit/>
          </a:bodyPr>
          <a:lstStyle/>
          <a:p>
            <a:r>
              <a:rPr lang="en-US" dirty="0"/>
              <a:t>Once the Batch is created, you will then see the steps for the batch process.  You will then need to click on Generate to begin.</a:t>
            </a:r>
          </a:p>
        </p:txBody>
      </p:sp>
      <p:sp>
        <p:nvSpPr>
          <p:cNvPr id="9" name="Rectangle 8">
            <a:extLst>
              <a:ext uri="{FF2B5EF4-FFF2-40B4-BE49-F238E27FC236}">
                <a16:creationId xmlns:a16="http://schemas.microsoft.com/office/drawing/2014/main" id="{BE97963F-4E88-A447-B596-1AD1276C518D}"/>
              </a:ext>
            </a:extLst>
          </p:cNvPr>
          <p:cNvSpPr/>
          <p:nvPr/>
        </p:nvSpPr>
        <p:spPr>
          <a:xfrm>
            <a:off x="6924676" y="2384611"/>
            <a:ext cx="1950383" cy="39444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53AB8953-645B-5382-110A-7FCB39F0A318}"/>
              </a:ext>
            </a:extLst>
          </p:cNvPr>
          <p:cNvSpPr/>
          <p:nvPr/>
        </p:nvSpPr>
        <p:spPr>
          <a:xfrm>
            <a:off x="3787974" y="2779058"/>
            <a:ext cx="694379" cy="39444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286103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29272-0573-6284-B434-B2D6AF984F12}"/>
              </a:ext>
            </a:extLst>
          </p:cNvPr>
          <p:cNvSpPr>
            <a:spLocks noGrp="1"/>
          </p:cNvSpPr>
          <p:nvPr>
            <p:ph type="sldNum" sz="quarter" idx="12"/>
          </p:nvPr>
        </p:nvSpPr>
        <p:spPr/>
        <p:txBody>
          <a:bodyPr/>
          <a:lstStyle/>
          <a:p>
            <a:fld id="{6FE306A7-A228-4E07-8D4E-C1DA2C3F3993}" type="slidenum">
              <a:rPr lang="en-US" smtClean="0"/>
              <a:pPr/>
              <a:t>39</a:t>
            </a:fld>
            <a:endParaRPr lang="en-US" dirty="0"/>
          </a:p>
        </p:txBody>
      </p:sp>
      <p:sp>
        <p:nvSpPr>
          <p:cNvPr id="3" name="Footer Placeholder 2">
            <a:extLst>
              <a:ext uri="{FF2B5EF4-FFF2-40B4-BE49-F238E27FC236}">
                <a16:creationId xmlns:a16="http://schemas.microsoft.com/office/drawing/2014/main" id="{B07A01F6-F27F-B743-5FC5-1F2C9327C613}"/>
              </a:ext>
            </a:extLst>
          </p:cNvPr>
          <p:cNvSpPr>
            <a:spLocks noGrp="1"/>
          </p:cNvSpPr>
          <p:nvPr>
            <p:ph type="ftr" sz="quarter" idx="11"/>
          </p:nvPr>
        </p:nvSpPr>
        <p:spPr/>
        <p:txBody>
          <a:bodyPr/>
          <a:lstStyle/>
          <a:p>
            <a:r>
              <a:rPr lang="en-US"/>
              <a:t>Presentation Title Here)</a:t>
            </a:r>
            <a:endParaRPr lang="en-US" dirty="0"/>
          </a:p>
        </p:txBody>
      </p:sp>
      <p:sp>
        <p:nvSpPr>
          <p:cNvPr id="6" name="TextBox 5">
            <a:extLst>
              <a:ext uri="{FF2B5EF4-FFF2-40B4-BE49-F238E27FC236}">
                <a16:creationId xmlns:a16="http://schemas.microsoft.com/office/drawing/2014/main" id="{2ADA3801-B533-98BE-D43A-79D1997EA82E}"/>
              </a:ext>
            </a:extLst>
          </p:cNvPr>
          <p:cNvSpPr txBox="1"/>
          <p:nvPr/>
        </p:nvSpPr>
        <p:spPr>
          <a:xfrm>
            <a:off x="1344706" y="582706"/>
            <a:ext cx="9932894" cy="923330"/>
          </a:xfrm>
          <a:prstGeom prst="rect">
            <a:avLst/>
          </a:prstGeom>
          <a:noFill/>
        </p:spPr>
        <p:txBody>
          <a:bodyPr wrap="square" rtlCol="0">
            <a:spAutoFit/>
          </a:bodyPr>
          <a:lstStyle/>
          <a:p>
            <a:r>
              <a:rPr lang="en-US" dirty="0"/>
              <a:t>Within the Generate step, this is where you will confirm the Year, verify that your entity’s information is correct, enter in the FICA max and then for your deduction codes, as in Enterprise, fill in the Box Number and applicable code or if a retirement plan check the toggle. Once entered, click Submit.</a:t>
            </a:r>
          </a:p>
        </p:txBody>
      </p:sp>
      <p:sp>
        <p:nvSpPr>
          <p:cNvPr id="7" name="Rectangle 6">
            <a:extLst>
              <a:ext uri="{FF2B5EF4-FFF2-40B4-BE49-F238E27FC236}">
                <a16:creationId xmlns:a16="http://schemas.microsoft.com/office/drawing/2014/main" id="{641CDBF8-001C-02A6-8C38-D9E93C5C1D41}"/>
              </a:ext>
            </a:extLst>
          </p:cNvPr>
          <p:cNvSpPr/>
          <p:nvPr/>
        </p:nvSpPr>
        <p:spPr>
          <a:xfrm>
            <a:off x="2877671" y="1882588"/>
            <a:ext cx="3316941" cy="25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556BB444-FE59-690E-9892-6F8D3F8C80CB}"/>
              </a:ext>
            </a:extLst>
          </p:cNvPr>
          <p:cNvSpPr/>
          <p:nvPr/>
        </p:nvSpPr>
        <p:spPr>
          <a:xfrm>
            <a:off x="5970494" y="5495365"/>
            <a:ext cx="753035" cy="33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AA7D64A9-AEDC-A411-F90F-4C910C5BBD44}"/>
              </a:ext>
            </a:extLst>
          </p:cNvPr>
          <p:cNvSpPr/>
          <p:nvPr/>
        </p:nvSpPr>
        <p:spPr>
          <a:xfrm>
            <a:off x="5889812" y="5495365"/>
            <a:ext cx="833717" cy="33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9" name="Picture 8">
            <a:extLst>
              <a:ext uri="{FF2B5EF4-FFF2-40B4-BE49-F238E27FC236}">
                <a16:creationId xmlns:a16="http://schemas.microsoft.com/office/drawing/2014/main" id="{AB5668F5-6F82-DA1E-745E-C796DBE9DBE1}"/>
              </a:ext>
            </a:extLst>
          </p:cNvPr>
          <p:cNvPicPr>
            <a:picLocks noChangeAspect="1"/>
          </p:cNvPicPr>
          <p:nvPr/>
        </p:nvPicPr>
        <p:blipFill>
          <a:blip r:embed="rId2"/>
          <a:stretch>
            <a:fillRect/>
          </a:stretch>
        </p:blipFill>
        <p:spPr>
          <a:xfrm>
            <a:off x="1503556" y="1689859"/>
            <a:ext cx="9932894" cy="4238994"/>
          </a:xfrm>
          <a:prstGeom prst="rect">
            <a:avLst/>
          </a:prstGeom>
        </p:spPr>
      </p:pic>
      <p:sp>
        <p:nvSpPr>
          <p:cNvPr id="15" name="Rectangle 14">
            <a:extLst>
              <a:ext uri="{FF2B5EF4-FFF2-40B4-BE49-F238E27FC236}">
                <a16:creationId xmlns:a16="http://schemas.microsoft.com/office/drawing/2014/main" id="{1FC3C263-416B-2B7E-87BE-762EE796BCE5}"/>
              </a:ext>
            </a:extLst>
          </p:cNvPr>
          <p:cNvSpPr/>
          <p:nvPr/>
        </p:nvSpPr>
        <p:spPr>
          <a:xfrm>
            <a:off x="10653190" y="1644988"/>
            <a:ext cx="833717" cy="3377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Rectangle 7">
            <a:extLst>
              <a:ext uri="{FF2B5EF4-FFF2-40B4-BE49-F238E27FC236}">
                <a16:creationId xmlns:a16="http://schemas.microsoft.com/office/drawing/2014/main" id="{74E2A4FE-A8AD-E887-7AE7-1DCE97B5848A}"/>
              </a:ext>
            </a:extLst>
          </p:cNvPr>
          <p:cNvSpPr/>
          <p:nvPr/>
        </p:nvSpPr>
        <p:spPr>
          <a:xfrm>
            <a:off x="2133600" y="2012576"/>
            <a:ext cx="3156443" cy="2599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1D392084-934B-D09F-7B60-E39A1EE67C49}"/>
              </a:ext>
            </a:extLst>
          </p:cNvPr>
          <p:cNvSpPr/>
          <p:nvPr/>
        </p:nvSpPr>
        <p:spPr>
          <a:xfrm>
            <a:off x="2133600" y="2957622"/>
            <a:ext cx="3156443" cy="2599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7FAA8282-83C8-DB10-D11C-7BC598F9D719}"/>
              </a:ext>
            </a:extLst>
          </p:cNvPr>
          <p:cNvSpPr/>
          <p:nvPr/>
        </p:nvSpPr>
        <p:spPr>
          <a:xfrm>
            <a:off x="6799960" y="3903407"/>
            <a:ext cx="4330155" cy="18091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10277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2E16AB-0513-4E36-8F80-FD08BC5F7502}"/>
              </a:ext>
            </a:extLst>
          </p:cNvPr>
          <p:cNvSpPr>
            <a:spLocks noGrp="1"/>
          </p:cNvSpPr>
          <p:nvPr>
            <p:ph type="title"/>
          </p:nvPr>
        </p:nvSpPr>
        <p:spPr>
          <a:xfrm>
            <a:off x="779448" y="272511"/>
            <a:ext cx="11513969" cy="874319"/>
          </a:xfrm>
        </p:spPr>
        <p:txBody>
          <a:bodyPr/>
          <a:lstStyle/>
          <a:p>
            <a:r>
              <a:rPr lang="en-US" sz="4000" dirty="0">
                <a:latin typeface="+mj-lt"/>
              </a:rPr>
              <a:t>Prepare for W2s - Balancing</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79448" y="1146830"/>
            <a:ext cx="10633104" cy="4318000"/>
          </a:xfrm>
        </p:spPr>
        <p:txBody>
          <a:bodyPr>
            <a:normAutofit fontScale="92500" lnSpcReduction="20000"/>
          </a:bodyPr>
          <a:lstStyle/>
          <a:p>
            <a:r>
              <a:rPr lang="en-US" sz="2800" dirty="0">
                <a:solidFill>
                  <a:srgbClr val="4B4B4B"/>
                </a:solidFill>
              </a:rPr>
              <a:t>Remember – If the Payroll history is correct in the system W-2’s will process without any issues or modifications.</a:t>
            </a:r>
          </a:p>
          <a:p>
            <a:pPr marL="457200" indent="-457200"/>
            <a:endParaRPr lang="en-US" sz="2800" dirty="0">
              <a:solidFill>
                <a:srgbClr val="4B4B4B"/>
              </a:solidFill>
            </a:endParaRPr>
          </a:p>
          <a:p>
            <a:pPr marL="457200" indent="-457200">
              <a:buClr>
                <a:srgbClr val="4B4B4B"/>
              </a:buClr>
              <a:buFont typeface="Wingdings" panose="05000000000000000000" pitchFamily="2" charset="2"/>
              <a:buChar char="§"/>
            </a:pPr>
            <a:r>
              <a:rPr lang="en-US" sz="2800" dirty="0">
                <a:solidFill>
                  <a:srgbClr val="4B4B4B"/>
                </a:solidFill>
              </a:rPr>
              <a:t>Complete 4</a:t>
            </a:r>
            <a:r>
              <a:rPr lang="en-US" sz="2800" baseline="30000" dirty="0">
                <a:solidFill>
                  <a:srgbClr val="4B4B4B"/>
                </a:solidFill>
              </a:rPr>
              <a:t>th</a:t>
            </a:r>
            <a:r>
              <a:rPr lang="en-US" sz="2800" dirty="0">
                <a:solidFill>
                  <a:srgbClr val="4B4B4B"/>
                </a:solidFill>
              </a:rPr>
              <a:t> quarter reports.</a:t>
            </a:r>
          </a:p>
          <a:p>
            <a:pPr marL="457200" indent="-457200">
              <a:buClr>
                <a:srgbClr val="4B4B4B"/>
              </a:buClr>
              <a:buFont typeface="Wingdings" panose="05000000000000000000" pitchFamily="2" charset="2"/>
              <a:buChar char="§"/>
            </a:pPr>
            <a:r>
              <a:rPr lang="en-US" sz="2800" dirty="0">
                <a:solidFill>
                  <a:srgbClr val="4B4B4B"/>
                </a:solidFill>
              </a:rPr>
              <a:t>Do any manual check adjustments to handle items like disability pay.</a:t>
            </a:r>
          </a:p>
          <a:p>
            <a:pPr marL="457200" indent="-457200">
              <a:buClr>
                <a:srgbClr val="4B4B4B"/>
              </a:buClr>
              <a:buFont typeface="Wingdings" panose="05000000000000000000" pitchFamily="2" charset="2"/>
              <a:buChar char="§"/>
            </a:pPr>
            <a:r>
              <a:rPr lang="en-US" sz="2800" dirty="0">
                <a:solidFill>
                  <a:srgbClr val="4B4B4B"/>
                </a:solidFill>
              </a:rPr>
              <a:t>Total the reported amounts for the year.</a:t>
            </a:r>
          </a:p>
          <a:p>
            <a:pPr marL="457200" indent="-457200">
              <a:buClr>
                <a:srgbClr val="4B4B4B"/>
              </a:buClr>
              <a:buFont typeface="Wingdings" panose="05000000000000000000" pitchFamily="2" charset="2"/>
              <a:buChar char="§"/>
            </a:pPr>
            <a:r>
              <a:rPr lang="en-US" sz="2800" dirty="0">
                <a:solidFill>
                  <a:srgbClr val="4B4B4B"/>
                </a:solidFill>
              </a:rPr>
              <a:t>Run a deduction register (Totals only) for the year.</a:t>
            </a:r>
          </a:p>
          <a:p>
            <a:pPr marL="914400" lvl="1" indent="-457200"/>
            <a:r>
              <a:rPr lang="en-US" sz="2400" dirty="0">
                <a:solidFill>
                  <a:srgbClr val="4B4B4B"/>
                </a:solidFill>
              </a:rPr>
              <a:t>Check against W-2 proof list</a:t>
            </a:r>
          </a:p>
          <a:p>
            <a:pPr marL="914400" lvl="1" indent="-457200"/>
            <a:r>
              <a:rPr lang="en-US" sz="2400" dirty="0">
                <a:solidFill>
                  <a:srgbClr val="4B4B4B"/>
                </a:solidFill>
              </a:rPr>
              <a:t>Make sure the totals for FICA/FICAR and MEDI/MEDIR match. </a:t>
            </a:r>
          </a:p>
          <a:p>
            <a:pPr marL="1883664" lvl="2" indent="-457200"/>
            <a:r>
              <a:rPr lang="en-US" sz="2200" dirty="0">
                <a:solidFill>
                  <a:srgbClr val="4B4B4B"/>
                </a:solidFill>
              </a:rPr>
              <a:t>MEDI will not match if you have employees that earned over $200,000.</a:t>
            </a:r>
          </a:p>
          <a:p>
            <a:pPr marL="1883664" lvl="2" indent="-457200"/>
            <a:r>
              <a:rPr lang="en-US" sz="2200" dirty="0">
                <a:solidFill>
                  <a:srgbClr val="4B4B4B"/>
                </a:solidFill>
              </a:rPr>
              <a:t>FICA will not match if you had employees with disability pay (depending on plan).</a:t>
            </a:r>
          </a:p>
          <a:p>
            <a:endParaRPr lang="en-US" dirty="0"/>
          </a:p>
        </p:txBody>
      </p:sp>
    </p:spTree>
    <p:extLst>
      <p:ext uri="{BB962C8B-B14F-4D97-AF65-F5344CB8AC3E}">
        <p14:creationId xmlns:p14="http://schemas.microsoft.com/office/powerpoint/2010/main" val="3089815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0966E2-ECDA-CC91-C7A4-310FCE862440}"/>
              </a:ext>
            </a:extLst>
          </p:cNvPr>
          <p:cNvSpPr>
            <a:spLocks noGrp="1"/>
          </p:cNvSpPr>
          <p:nvPr>
            <p:ph type="sldNum" sz="quarter" idx="12"/>
          </p:nvPr>
        </p:nvSpPr>
        <p:spPr/>
        <p:txBody>
          <a:bodyPr/>
          <a:lstStyle/>
          <a:p>
            <a:fld id="{6FE306A7-A228-4E07-8D4E-C1DA2C3F3993}" type="slidenum">
              <a:rPr lang="en-US" smtClean="0"/>
              <a:pPr/>
              <a:t>40</a:t>
            </a:fld>
            <a:endParaRPr lang="en-US" dirty="0"/>
          </a:p>
        </p:txBody>
      </p:sp>
      <p:sp>
        <p:nvSpPr>
          <p:cNvPr id="3" name="Footer Placeholder 2">
            <a:extLst>
              <a:ext uri="{FF2B5EF4-FFF2-40B4-BE49-F238E27FC236}">
                <a16:creationId xmlns:a16="http://schemas.microsoft.com/office/drawing/2014/main" id="{F5EDF2F2-509F-1912-067F-1BAAE58CBC02}"/>
              </a:ext>
            </a:extLst>
          </p:cNvPr>
          <p:cNvSpPr>
            <a:spLocks noGrp="1"/>
          </p:cNvSpPr>
          <p:nvPr>
            <p:ph type="ftr" sz="quarter" idx="11"/>
          </p:nvPr>
        </p:nvSpPr>
        <p:spPr/>
        <p:txBody>
          <a:bodyPr/>
          <a:lstStyle/>
          <a:p>
            <a:r>
              <a:rPr lang="en-US"/>
              <a:t>Presentation Title Here)</a:t>
            </a:r>
            <a:endParaRPr lang="en-US" dirty="0"/>
          </a:p>
        </p:txBody>
      </p:sp>
      <p:pic>
        <p:nvPicPr>
          <p:cNvPr id="4" name="Picture 3">
            <a:extLst>
              <a:ext uri="{FF2B5EF4-FFF2-40B4-BE49-F238E27FC236}">
                <a16:creationId xmlns:a16="http://schemas.microsoft.com/office/drawing/2014/main" id="{0B9B7F50-C1C8-B48F-D4D9-B5E77D523766}"/>
              </a:ext>
            </a:extLst>
          </p:cNvPr>
          <p:cNvPicPr>
            <a:picLocks noChangeAspect="1"/>
          </p:cNvPicPr>
          <p:nvPr/>
        </p:nvPicPr>
        <p:blipFill>
          <a:blip r:embed="rId2"/>
          <a:stretch>
            <a:fillRect/>
          </a:stretch>
        </p:blipFill>
        <p:spPr>
          <a:xfrm>
            <a:off x="6924676" y="1089057"/>
            <a:ext cx="2469646" cy="3529012"/>
          </a:xfrm>
          <a:prstGeom prst="rect">
            <a:avLst/>
          </a:prstGeom>
        </p:spPr>
      </p:pic>
      <p:sp>
        <p:nvSpPr>
          <p:cNvPr id="5" name="TextBox 4">
            <a:extLst>
              <a:ext uri="{FF2B5EF4-FFF2-40B4-BE49-F238E27FC236}">
                <a16:creationId xmlns:a16="http://schemas.microsoft.com/office/drawing/2014/main" id="{F9B87DB1-8C7D-31BE-B07A-4DC9F3909B03}"/>
              </a:ext>
            </a:extLst>
          </p:cNvPr>
          <p:cNvSpPr txBox="1"/>
          <p:nvPr/>
        </p:nvSpPr>
        <p:spPr>
          <a:xfrm>
            <a:off x="439271" y="1089057"/>
            <a:ext cx="5952564" cy="2862322"/>
          </a:xfrm>
          <a:prstGeom prst="rect">
            <a:avLst/>
          </a:prstGeom>
          <a:noFill/>
        </p:spPr>
        <p:txBody>
          <a:bodyPr wrap="square" rtlCol="0">
            <a:spAutoFit/>
          </a:bodyPr>
          <a:lstStyle/>
          <a:p>
            <a:r>
              <a:rPr lang="en-US" dirty="0"/>
              <a:t>As in Enterprise, check to see if there are </a:t>
            </a:r>
            <a:r>
              <a:rPr lang="en-US" b="1" dirty="0"/>
              <a:t>Exceptions</a:t>
            </a:r>
            <a:r>
              <a:rPr lang="en-US" dirty="0"/>
              <a:t>.  Be sure to review any Exceptions and make the necessary corrections.</a:t>
            </a:r>
          </a:p>
          <a:p>
            <a:endParaRPr lang="en-US" dirty="0"/>
          </a:p>
          <a:p>
            <a:r>
              <a:rPr lang="en-US" dirty="0"/>
              <a:t>The </a:t>
            </a:r>
            <a:r>
              <a:rPr lang="en-US" b="1" dirty="0"/>
              <a:t>Edit </a:t>
            </a:r>
            <a:r>
              <a:rPr lang="en-US" dirty="0"/>
              <a:t>step will provide the list of employees receiving a W-2 and their wages and taxes for the year.  Just as in Enterprise, you have the option to go in to review and make corrections.</a:t>
            </a:r>
          </a:p>
          <a:p>
            <a:endParaRPr lang="en-US" dirty="0"/>
          </a:p>
          <a:p>
            <a:r>
              <a:rPr lang="en-US" dirty="0"/>
              <a:t>The next required step is the </a:t>
            </a:r>
            <a:r>
              <a:rPr lang="en-US" b="1" dirty="0"/>
              <a:t>Proof List</a:t>
            </a:r>
            <a:r>
              <a:rPr lang="en-US" dirty="0"/>
              <a:t>.  Click on it to run.</a:t>
            </a:r>
          </a:p>
        </p:txBody>
      </p:sp>
    </p:spTree>
    <p:extLst>
      <p:ext uri="{BB962C8B-B14F-4D97-AF65-F5344CB8AC3E}">
        <p14:creationId xmlns:p14="http://schemas.microsoft.com/office/powerpoint/2010/main" val="2915720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7CF2E-D99C-ADD1-139C-7FC3C1B42728}"/>
              </a:ext>
            </a:extLst>
          </p:cNvPr>
          <p:cNvSpPr>
            <a:spLocks noGrp="1"/>
          </p:cNvSpPr>
          <p:nvPr>
            <p:ph type="sldNum" sz="quarter" idx="12"/>
          </p:nvPr>
        </p:nvSpPr>
        <p:spPr/>
        <p:txBody>
          <a:bodyPr/>
          <a:lstStyle/>
          <a:p>
            <a:fld id="{6FE306A7-A228-4E07-8D4E-C1DA2C3F3993}" type="slidenum">
              <a:rPr lang="en-US" smtClean="0"/>
              <a:pPr/>
              <a:t>41</a:t>
            </a:fld>
            <a:endParaRPr lang="en-US" dirty="0"/>
          </a:p>
        </p:txBody>
      </p:sp>
      <p:sp>
        <p:nvSpPr>
          <p:cNvPr id="3" name="Footer Placeholder 2">
            <a:extLst>
              <a:ext uri="{FF2B5EF4-FFF2-40B4-BE49-F238E27FC236}">
                <a16:creationId xmlns:a16="http://schemas.microsoft.com/office/drawing/2014/main" id="{6907862E-8ED4-4CB6-7858-904EAEDBB067}"/>
              </a:ext>
            </a:extLst>
          </p:cNvPr>
          <p:cNvSpPr>
            <a:spLocks noGrp="1"/>
          </p:cNvSpPr>
          <p:nvPr>
            <p:ph type="ftr" sz="quarter" idx="11"/>
          </p:nvPr>
        </p:nvSpPr>
        <p:spPr/>
        <p:txBody>
          <a:bodyPr/>
          <a:lstStyle/>
          <a:p>
            <a:r>
              <a:rPr lang="en-US"/>
              <a:t>Presentation Title Here)</a:t>
            </a:r>
            <a:endParaRPr lang="en-US" dirty="0"/>
          </a:p>
        </p:txBody>
      </p:sp>
      <p:pic>
        <p:nvPicPr>
          <p:cNvPr id="9" name="Picture 8">
            <a:extLst>
              <a:ext uri="{FF2B5EF4-FFF2-40B4-BE49-F238E27FC236}">
                <a16:creationId xmlns:a16="http://schemas.microsoft.com/office/drawing/2014/main" id="{72000A5C-FEC0-E3BB-CFEA-524CB79FAA9D}"/>
              </a:ext>
            </a:extLst>
          </p:cNvPr>
          <p:cNvPicPr>
            <a:picLocks noChangeAspect="1"/>
          </p:cNvPicPr>
          <p:nvPr/>
        </p:nvPicPr>
        <p:blipFill>
          <a:blip r:embed="rId2"/>
          <a:stretch>
            <a:fillRect/>
          </a:stretch>
        </p:blipFill>
        <p:spPr>
          <a:xfrm>
            <a:off x="2419002" y="1929551"/>
            <a:ext cx="5560735" cy="3365445"/>
          </a:xfrm>
          <a:prstGeom prst="rect">
            <a:avLst/>
          </a:prstGeom>
        </p:spPr>
      </p:pic>
      <p:pic>
        <p:nvPicPr>
          <p:cNvPr id="11" name="Picture 10">
            <a:extLst>
              <a:ext uri="{FF2B5EF4-FFF2-40B4-BE49-F238E27FC236}">
                <a16:creationId xmlns:a16="http://schemas.microsoft.com/office/drawing/2014/main" id="{E20B0585-0618-5659-0F4F-76787192AE9E}"/>
              </a:ext>
            </a:extLst>
          </p:cNvPr>
          <p:cNvPicPr>
            <a:picLocks noChangeAspect="1"/>
          </p:cNvPicPr>
          <p:nvPr/>
        </p:nvPicPr>
        <p:blipFill>
          <a:blip r:embed="rId3"/>
          <a:stretch>
            <a:fillRect/>
          </a:stretch>
        </p:blipFill>
        <p:spPr>
          <a:xfrm>
            <a:off x="8777271" y="1929551"/>
            <a:ext cx="2494591" cy="1567847"/>
          </a:xfrm>
          <a:prstGeom prst="rect">
            <a:avLst/>
          </a:prstGeom>
        </p:spPr>
      </p:pic>
      <p:sp>
        <p:nvSpPr>
          <p:cNvPr id="12" name="TextBox 11">
            <a:extLst>
              <a:ext uri="{FF2B5EF4-FFF2-40B4-BE49-F238E27FC236}">
                <a16:creationId xmlns:a16="http://schemas.microsoft.com/office/drawing/2014/main" id="{6D9EF298-7F66-48F2-712E-A8DD76FA5135}"/>
              </a:ext>
            </a:extLst>
          </p:cNvPr>
          <p:cNvSpPr txBox="1"/>
          <p:nvPr/>
        </p:nvSpPr>
        <p:spPr>
          <a:xfrm>
            <a:off x="1228165" y="519953"/>
            <a:ext cx="10043698" cy="923330"/>
          </a:xfrm>
          <a:prstGeom prst="rect">
            <a:avLst/>
          </a:prstGeom>
          <a:noFill/>
        </p:spPr>
        <p:txBody>
          <a:bodyPr wrap="square" rtlCol="0">
            <a:spAutoFit/>
          </a:bodyPr>
          <a:lstStyle/>
          <a:p>
            <a:r>
              <a:rPr lang="en-US" dirty="0"/>
              <a:t>You have the option to run the Proof list by Detail or Summary.  Make your selection then in the upper righthand corner there will be a drop down, where you can select how you would like to report to run, either in Excel or PDF.</a:t>
            </a:r>
          </a:p>
        </p:txBody>
      </p:sp>
      <p:sp>
        <p:nvSpPr>
          <p:cNvPr id="13" name="TextBox 12">
            <a:extLst>
              <a:ext uri="{FF2B5EF4-FFF2-40B4-BE49-F238E27FC236}">
                <a16:creationId xmlns:a16="http://schemas.microsoft.com/office/drawing/2014/main" id="{4415BB43-E774-1503-D760-7C9A74576ED0}"/>
              </a:ext>
            </a:extLst>
          </p:cNvPr>
          <p:cNvSpPr txBox="1"/>
          <p:nvPr/>
        </p:nvSpPr>
        <p:spPr>
          <a:xfrm>
            <a:off x="636494" y="2581835"/>
            <a:ext cx="1416424" cy="1384995"/>
          </a:xfrm>
          <a:prstGeom prst="rect">
            <a:avLst/>
          </a:prstGeom>
          <a:noFill/>
        </p:spPr>
        <p:txBody>
          <a:bodyPr wrap="square" rtlCol="0">
            <a:spAutoFit/>
          </a:bodyPr>
          <a:lstStyle/>
          <a:p>
            <a:r>
              <a:rPr lang="en-US" sz="1200" dirty="0"/>
              <a:t>At any time if you need to go back to a previous step, you can just click on the step here on the side and it will take you back.</a:t>
            </a:r>
          </a:p>
        </p:txBody>
      </p:sp>
      <p:sp>
        <p:nvSpPr>
          <p:cNvPr id="14" name="Left Brace 13">
            <a:extLst>
              <a:ext uri="{FF2B5EF4-FFF2-40B4-BE49-F238E27FC236}">
                <a16:creationId xmlns:a16="http://schemas.microsoft.com/office/drawing/2014/main" id="{106EF678-DAB7-D32D-8062-089557F40DAD}"/>
              </a:ext>
            </a:extLst>
          </p:cNvPr>
          <p:cNvSpPr/>
          <p:nvPr/>
        </p:nvSpPr>
        <p:spPr>
          <a:xfrm>
            <a:off x="2187388" y="2662518"/>
            <a:ext cx="80683" cy="2375647"/>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C08CD2F0-4869-2BD7-1D4F-E30ED3A4900A}"/>
              </a:ext>
            </a:extLst>
          </p:cNvPr>
          <p:cNvSpPr/>
          <p:nvPr/>
        </p:nvSpPr>
        <p:spPr>
          <a:xfrm>
            <a:off x="10390094" y="2286000"/>
            <a:ext cx="681318" cy="295835"/>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9112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49B75-B933-42BA-E0B2-DAEFFBB49CA2}"/>
              </a:ext>
            </a:extLst>
          </p:cNvPr>
          <p:cNvSpPr>
            <a:spLocks noGrp="1"/>
          </p:cNvSpPr>
          <p:nvPr>
            <p:ph type="sldNum" sz="quarter" idx="12"/>
          </p:nvPr>
        </p:nvSpPr>
        <p:spPr/>
        <p:txBody>
          <a:bodyPr/>
          <a:lstStyle/>
          <a:p>
            <a:fld id="{6FE306A7-A228-4E07-8D4E-C1DA2C3F3993}" type="slidenum">
              <a:rPr lang="en-US" smtClean="0"/>
              <a:pPr/>
              <a:t>42</a:t>
            </a:fld>
            <a:endParaRPr lang="en-US" dirty="0"/>
          </a:p>
        </p:txBody>
      </p:sp>
      <p:sp>
        <p:nvSpPr>
          <p:cNvPr id="3" name="Footer Placeholder 2">
            <a:extLst>
              <a:ext uri="{FF2B5EF4-FFF2-40B4-BE49-F238E27FC236}">
                <a16:creationId xmlns:a16="http://schemas.microsoft.com/office/drawing/2014/main" id="{00F0A638-62FB-F4AB-6D88-5B03365F4E65}"/>
              </a:ext>
            </a:extLst>
          </p:cNvPr>
          <p:cNvSpPr>
            <a:spLocks noGrp="1"/>
          </p:cNvSpPr>
          <p:nvPr>
            <p:ph type="ftr" sz="quarter" idx="11"/>
          </p:nvPr>
        </p:nvSpPr>
        <p:spPr/>
        <p:txBody>
          <a:bodyPr/>
          <a:lstStyle/>
          <a:p>
            <a:r>
              <a:rPr lang="en-US"/>
              <a:t>Presentation Title Here)</a:t>
            </a:r>
            <a:endParaRPr lang="en-US" dirty="0"/>
          </a:p>
        </p:txBody>
      </p:sp>
      <p:pic>
        <p:nvPicPr>
          <p:cNvPr id="5" name="Picture 4">
            <a:extLst>
              <a:ext uri="{FF2B5EF4-FFF2-40B4-BE49-F238E27FC236}">
                <a16:creationId xmlns:a16="http://schemas.microsoft.com/office/drawing/2014/main" id="{FF3299B3-F2DA-AC1D-E1BE-6726DA05DF58}"/>
              </a:ext>
            </a:extLst>
          </p:cNvPr>
          <p:cNvPicPr>
            <a:picLocks noChangeAspect="1"/>
          </p:cNvPicPr>
          <p:nvPr/>
        </p:nvPicPr>
        <p:blipFill>
          <a:blip r:embed="rId2"/>
          <a:stretch>
            <a:fillRect/>
          </a:stretch>
        </p:blipFill>
        <p:spPr>
          <a:xfrm>
            <a:off x="4113564" y="905435"/>
            <a:ext cx="6805448" cy="3500308"/>
          </a:xfrm>
          <a:prstGeom prst="rect">
            <a:avLst/>
          </a:prstGeom>
        </p:spPr>
      </p:pic>
      <p:sp>
        <p:nvSpPr>
          <p:cNvPr id="6" name="Rectangle 5">
            <a:extLst>
              <a:ext uri="{FF2B5EF4-FFF2-40B4-BE49-F238E27FC236}">
                <a16:creationId xmlns:a16="http://schemas.microsoft.com/office/drawing/2014/main" id="{2F9D3F5B-CF3B-01AC-26C5-26DE5BFE0198}"/>
              </a:ext>
            </a:extLst>
          </p:cNvPr>
          <p:cNvSpPr/>
          <p:nvPr/>
        </p:nvSpPr>
        <p:spPr>
          <a:xfrm>
            <a:off x="9825318" y="1398494"/>
            <a:ext cx="1093694" cy="6544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TextBox 6">
            <a:extLst>
              <a:ext uri="{FF2B5EF4-FFF2-40B4-BE49-F238E27FC236}">
                <a16:creationId xmlns:a16="http://schemas.microsoft.com/office/drawing/2014/main" id="{7E9E7A9A-A3F0-32AF-5C85-4384980A57CB}"/>
              </a:ext>
            </a:extLst>
          </p:cNvPr>
          <p:cNvSpPr txBox="1"/>
          <p:nvPr/>
        </p:nvSpPr>
        <p:spPr>
          <a:xfrm>
            <a:off x="663388" y="905435"/>
            <a:ext cx="3012141" cy="2031325"/>
          </a:xfrm>
          <a:prstGeom prst="rect">
            <a:avLst/>
          </a:prstGeom>
          <a:noFill/>
        </p:spPr>
        <p:txBody>
          <a:bodyPr wrap="square" rtlCol="0">
            <a:spAutoFit/>
          </a:bodyPr>
          <a:lstStyle/>
          <a:p>
            <a:r>
              <a:rPr lang="en-US" dirty="0"/>
              <a:t>Once the Proof List is finished running, it will be accessible under </a:t>
            </a:r>
            <a:r>
              <a:rPr lang="en-US" b="1" dirty="0"/>
              <a:t>Batch Outputs </a:t>
            </a:r>
            <a:r>
              <a:rPr lang="en-US" dirty="0"/>
              <a:t>or under </a:t>
            </a:r>
            <a:r>
              <a:rPr lang="en-US" b="1" dirty="0"/>
              <a:t>Jobs Viewer</a:t>
            </a:r>
            <a:r>
              <a:rPr lang="en-US" dirty="0"/>
              <a:t>.  If you ran the Summary Proof List, you can go back and run the Detail Proof List.</a:t>
            </a:r>
          </a:p>
        </p:txBody>
      </p:sp>
      <p:pic>
        <p:nvPicPr>
          <p:cNvPr id="9" name="Picture 8">
            <a:extLst>
              <a:ext uri="{FF2B5EF4-FFF2-40B4-BE49-F238E27FC236}">
                <a16:creationId xmlns:a16="http://schemas.microsoft.com/office/drawing/2014/main" id="{8E22CE5D-EDCC-27C3-98BA-188D496EC8EF}"/>
              </a:ext>
            </a:extLst>
          </p:cNvPr>
          <p:cNvPicPr>
            <a:picLocks noChangeAspect="1"/>
          </p:cNvPicPr>
          <p:nvPr/>
        </p:nvPicPr>
        <p:blipFill>
          <a:blip r:embed="rId3"/>
          <a:stretch>
            <a:fillRect/>
          </a:stretch>
        </p:blipFill>
        <p:spPr>
          <a:xfrm>
            <a:off x="6399679" y="4679577"/>
            <a:ext cx="2206974" cy="1272988"/>
          </a:xfrm>
          <a:prstGeom prst="rect">
            <a:avLst/>
          </a:prstGeom>
        </p:spPr>
      </p:pic>
      <p:sp>
        <p:nvSpPr>
          <p:cNvPr id="10" name="TextBox 9">
            <a:extLst>
              <a:ext uri="{FF2B5EF4-FFF2-40B4-BE49-F238E27FC236}">
                <a16:creationId xmlns:a16="http://schemas.microsoft.com/office/drawing/2014/main" id="{5608B978-F82E-1FA2-F12E-FDBF22E0B3A1}"/>
              </a:ext>
            </a:extLst>
          </p:cNvPr>
          <p:cNvSpPr txBox="1"/>
          <p:nvPr/>
        </p:nvSpPr>
        <p:spPr>
          <a:xfrm>
            <a:off x="7082119" y="4356411"/>
            <a:ext cx="564776" cy="646331"/>
          </a:xfrm>
          <a:prstGeom prst="rect">
            <a:avLst/>
          </a:prstGeom>
          <a:noFill/>
        </p:spPr>
        <p:txBody>
          <a:bodyPr wrap="square" rtlCol="0">
            <a:spAutoFit/>
          </a:bodyPr>
          <a:lstStyle/>
          <a:p>
            <a:r>
              <a:rPr lang="en-US" dirty="0"/>
              <a:t>OR</a:t>
            </a:r>
          </a:p>
          <a:p>
            <a:endParaRPr lang="en-US" dirty="0"/>
          </a:p>
        </p:txBody>
      </p:sp>
    </p:spTree>
    <p:extLst>
      <p:ext uri="{BB962C8B-B14F-4D97-AF65-F5344CB8AC3E}">
        <p14:creationId xmlns:p14="http://schemas.microsoft.com/office/powerpoint/2010/main" val="3721613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DE230-7208-D393-103B-FCFF47141C47}"/>
              </a:ext>
            </a:extLst>
          </p:cNvPr>
          <p:cNvSpPr>
            <a:spLocks noGrp="1"/>
          </p:cNvSpPr>
          <p:nvPr>
            <p:ph type="sldNum" sz="quarter" idx="12"/>
          </p:nvPr>
        </p:nvSpPr>
        <p:spPr/>
        <p:txBody>
          <a:bodyPr/>
          <a:lstStyle/>
          <a:p>
            <a:fld id="{6FE306A7-A228-4E07-8D4E-C1DA2C3F3993}" type="slidenum">
              <a:rPr lang="en-US" smtClean="0"/>
              <a:pPr/>
              <a:t>43</a:t>
            </a:fld>
            <a:endParaRPr lang="en-US" dirty="0"/>
          </a:p>
        </p:txBody>
      </p:sp>
      <p:sp>
        <p:nvSpPr>
          <p:cNvPr id="3" name="Footer Placeholder 2">
            <a:extLst>
              <a:ext uri="{FF2B5EF4-FFF2-40B4-BE49-F238E27FC236}">
                <a16:creationId xmlns:a16="http://schemas.microsoft.com/office/drawing/2014/main" id="{48BCC7ED-B243-09D0-7D65-21B245F80CE6}"/>
              </a:ext>
            </a:extLst>
          </p:cNvPr>
          <p:cNvSpPr>
            <a:spLocks noGrp="1"/>
          </p:cNvSpPr>
          <p:nvPr>
            <p:ph type="ftr" sz="quarter" idx="11"/>
          </p:nvPr>
        </p:nvSpPr>
        <p:spPr/>
        <p:txBody>
          <a:bodyPr/>
          <a:lstStyle/>
          <a:p>
            <a:r>
              <a:rPr lang="en-US"/>
              <a:t>Presentation Title Here)</a:t>
            </a:r>
            <a:endParaRPr lang="en-US" dirty="0"/>
          </a:p>
        </p:txBody>
      </p:sp>
      <p:sp>
        <p:nvSpPr>
          <p:cNvPr id="4" name="TextBox 3">
            <a:extLst>
              <a:ext uri="{FF2B5EF4-FFF2-40B4-BE49-F238E27FC236}">
                <a16:creationId xmlns:a16="http://schemas.microsoft.com/office/drawing/2014/main" id="{180C5702-3AE5-E72C-83B6-AA30992AC331}"/>
              </a:ext>
            </a:extLst>
          </p:cNvPr>
          <p:cNvSpPr txBox="1"/>
          <p:nvPr/>
        </p:nvSpPr>
        <p:spPr>
          <a:xfrm>
            <a:off x="853442" y="546847"/>
            <a:ext cx="10806168" cy="369332"/>
          </a:xfrm>
          <a:prstGeom prst="rect">
            <a:avLst/>
          </a:prstGeom>
          <a:noFill/>
        </p:spPr>
        <p:txBody>
          <a:bodyPr wrap="square" rtlCol="0">
            <a:spAutoFit/>
          </a:bodyPr>
          <a:lstStyle/>
          <a:p>
            <a:r>
              <a:rPr lang="en-US" dirty="0"/>
              <a:t>The W-2s step is where you will create the file to be able to print the W-2s.</a:t>
            </a:r>
          </a:p>
        </p:txBody>
      </p:sp>
      <p:pic>
        <p:nvPicPr>
          <p:cNvPr id="6" name="Picture 5">
            <a:extLst>
              <a:ext uri="{FF2B5EF4-FFF2-40B4-BE49-F238E27FC236}">
                <a16:creationId xmlns:a16="http://schemas.microsoft.com/office/drawing/2014/main" id="{1F9A2128-CFA0-CB40-7783-0681CC2EA267}"/>
              </a:ext>
            </a:extLst>
          </p:cNvPr>
          <p:cNvPicPr>
            <a:picLocks noChangeAspect="1"/>
          </p:cNvPicPr>
          <p:nvPr/>
        </p:nvPicPr>
        <p:blipFill>
          <a:blip r:embed="rId2"/>
          <a:stretch>
            <a:fillRect/>
          </a:stretch>
        </p:blipFill>
        <p:spPr>
          <a:xfrm>
            <a:off x="2595281" y="1061055"/>
            <a:ext cx="6176682" cy="1589277"/>
          </a:xfrm>
          <a:prstGeom prst="rect">
            <a:avLst/>
          </a:prstGeom>
        </p:spPr>
      </p:pic>
      <p:sp>
        <p:nvSpPr>
          <p:cNvPr id="7" name="Rectangle 6">
            <a:extLst>
              <a:ext uri="{FF2B5EF4-FFF2-40B4-BE49-F238E27FC236}">
                <a16:creationId xmlns:a16="http://schemas.microsoft.com/office/drawing/2014/main" id="{B330A986-6500-FB30-E645-9CACD4C2E400}"/>
              </a:ext>
            </a:extLst>
          </p:cNvPr>
          <p:cNvSpPr/>
          <p:nvPr/>
        </p:nvSpPr>
        <p:spPr>
          <a:xfrm>
            <a:off x="2563906" y="1703294"/>
            <a:ext cx="941294"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CAD0A64-9C81-AC0E-38DF-D0351B2935BF}"/>
              </a:ext>
            </a:extLst>
          </p:cNvPr>
          <p:cNvSpPr/>
          <p:nvPr/>
        </p:nvSpPr>
        <p:spPr>
          <a:xfrm>
            <a:off x="3034553" y="1261151"/>
            <a:ext cx="941293" cy="224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Rectangle 8">
            <a:extLst>
              <a:ext uri="{FF2B5EF4-FFF2-40B4-BE49-F238E27FC236}">
                <a16:creationId xmlns:a16="http://schemas.microsoft.com/office/drawing/2014/main" id="{9F5D1E2D-0164-A51B-DA43-DE0F02ECEB74}"/>
              </a:ext>
            </a:extLst>
          </p:cNvPr>
          <p:cNvSpPr/>
          <p:nvPr/>
        </p:nvSpPr>
        <p:spPr>
          <a:xfrm>
            <a:off x="8216156" y="1283563"/>
            <a:ext cx="484093" cy="8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0" name="TextBox 9">
            <a:extLst>
              <a:ext uri="{FF2B5EF4-FFF2-40B4-BE49-F238E27FC236}">
                <a16:creationId xmlns:a16="http://schemas.microsoft.com/office/drawing/2014/main" id="{C8254BA0-CAEE-8226-2D22-6C11B0BFC9E0}"/>
              </a:ext>
            </a:extLst>
          </p:cNvPr>
          <p:cNvSpPr txBox="1"/>
          <p:nvPr/>
        </p:nvSpPr>
        <p:spPr>
          <a:xfrm>
            <a:off x="1093694" y="2965727"/>
            <a:ext cx="7606555" cy="646331"/>
          </a:xfrm>
          <a:prstGeom prst="rect">
            <a:avLst/>
          </a:prstGeom>
          <a:noFill/>
        </p:spPr>
        <p:txBody>
          <a:bodyPr wrap="square" rtlCol="0">
            <a:spAutoFit/>
          </a:bodyPr>
          <a:lstStyle/>
          <a:p>
            <a:r>
              <a:rPr lang="en-US" dirty="0"/>
              <a:t>And the Export step is where you will enter in the information needed for the file to send to the IRS.  Once entered </a:t>
            </a:r>
            <a:r>
              <a:rPr lang="en-US"/>
              <a:t>select Submit.</a:t>
            </a:r>
            <a:endParaRPr lang="en-US" dirty="0"/>
          </a:p>
        </p:txBody>
      </p:sp>
      <p:pic>
        <p:nvPicPr>
          <p:cNvPr id="12" name="Picture 11">
            <a:extLst>
              <a:ext uri="{FF2B5EF4-FFF2-40B4-BE49-F238E27FC236}">
                <a16:creationId xmlns:a16="http://schemas.microsoft.com/office/drawing/2014/main" id="{881E2CA0-A523-C4A0-D1AD-30D58F6BF37B}"/>
              </a:ext>
            </a:extLst>
          </p:cNvPr>
          <p:cNvPicPr>
            <a:picLocks noChangeAspect="1"/>
          </p:cNvPicPr>
          <p:nvPr/>
        </p:nvPicPr>
        <p:blipFill>
          <a:blip r:embed="rId3"/>
          <a:stretch>
            <a:fillRect/>
          </a:stretch>
        </p:blipFill>
        <p:spPr>
          <a:xfrm>
            <a:off x="853442" y="3821764"/>
            <a:ext cx="9870141" cy="2210468"/>
          </a:xfrm>
          <a:prstGeom prst="rect">
            <a:avLst/>
          </a:prstGeom>
        </p:spPr>
      </p:pic>
    </p:spTree>
    <p:extLst>
      <p:ext uri="{BB962C8B-B14F-4D97-AF65-F5344CB8AC3E}">
        <p14:creationId xmlns:p14="http://schemas.microsoft.com/office/powerpoint/2010/main" val="2151066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515563" y="3944926"/>
            <a:ext cx="9469323" cy="1774555"/>
          </a:xfrm>
        </p:spPr>
        <p:txBody>
          <a:bodyPr>
            <a:normAutofit/>
          </a:bodyPr>
          <a:lstStyle/>
          <a:p>
            <a:r>
              <a:rPr lang="en-US" dirty="0"/>
              <a:t>Thank you!</a:t>
            </a:r>
          </a:p>
          <a:p>
            <a:r>
              <a:rPr lang="en-US" sz="2400"/>
              <a:t>support@</a:t>
            </a:r>
            <a:r>
              <a:rPr lang="en-US" sz="2400" dirty="0"/>
              <a:t>sprbrk.com</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220143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W2 Process </a:t>
            </a:r>
            <a:r>
              <a:rPr lang="en-US" sz="2800" dirty="0">
                <a:solidFill>
                  <a:srgbClr val="4B4B4B"/>
                </a:solidFill>
                <a:latin typeface="+mj-lt"/>
              </a:rPr>
              <a:t>(Enterprise and Cirrus)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095263"/>
            <a:ext cx="10885717" cy="4740761"/>
          </a:xfrm>
        </p:spPr>
        <p:txBody>
          <a:bodyPr>
            <a:noAutofit/>
          </a:bodyPr>
          <a:lstStyle/>
          <a:p>
            <a:pPr>
              <a:spcAft>
                <a:spcPts val="600"/>
              </a:spcAft>
              <a:buClr>
                <a:srgbClr val="4B4B4B"/>
              </a:buClr>
            </a:pPr>
            <a:r>
              <a:rPr lang="en-US" sz="2800" dirty="0">
                <a:solidFill>
                  <a:srgbClr val="4B4B4B"/>
                </a:solidFill>
              </a:rPr>
              <a:t>Generate – Brings in employee information to the batch.</a:t>
            </a:r>
          </a:p>
          <a:p>
            <a:pPr>
              <a:spcAft>
                <a:spcPts val="600"/>
              </a:spcAft>
              <a:buClr>
                <a:srgbClr val="4B4B4B"/>
              </a:buClr>
            </a:pPr>
            <a:r>
              <a:rPr lang="en-US" sz="2800" dirty="0">
                <a:solidFill>
                  <a:srgbClr val="4B4B4B"/>
                </a:solidFill>
              </a:rPr>
              <a:t>Exceptions – Optional step.</a:t>
            </a:r>
          </a:p>
          <a:p>
            <a:pPr>
              <a:spcAft>
                <a:spcPts val="600"/>
              </a:spcAft>
              <a:buClr>
                <a:srgbClr val="4B4B4B"/>
              </a:buClr>
            </a:pPr>
            <a:r>
              <a:rPr lang="en-US" sz="2800" dirty="0">
                <a:solidFill>
                  <a:srgbClr val="4B4B4B"/>
                </a:solidFill>
              </a:rPr>
              <a:t>Edit – Optional step.</a:t>
            </a:r>
          </a:p>
          <a:p>
            <a:pPr>
              <a:spcAft>
                <a:spcPts val="600"/>
              </a:spcAft>
              <a:buClr>
                <a:srgbClr val="4B4B4B"/>
              </a:buClr>
            </a:pPr>
            <a:r>
              <a:rPr lang="en-US" sz="2800" dirty="0">
                <a:solidFill>
                  <a:srgbClr val="4B4B4B"/>
                </a:solidFill>
              </a:rPr>
              <a:t>Proof List – Summary and Detail available.  Used to balance and find errors.</a:t>
            </a:r>
          </a:p>
          <a:p>
            <a:pPr>
              <a:spcAft>
                <a:spcPts val="600"/>
              </a:spcAft>
              <a:buClr>
                <a:srgbClr val="4B4B4B"/>
              </a:buClr>
            </a:pPr>
            <a:r>
              <a:rPr lang="en-US" sz="2800" dirty="0">
                <a:solidFill>
                  <a:srgbClr val="4B4B4B"/>
                </a:solidFill>
              </a:rPr>
              <a:t>W2 – Prints the forms.</a:t>
            </a:r>
          </a:p>
          <a:p>
            <a:pPr>
              <a:spcAft>
                <a:spcPts val="600"/>
              </a:spcAft>
              <a:buClr>
                <a:srgbClr val="4B4B4B"/>
              </a:buClr>
            </a:pPr>
            <a:r>
              <a:rPr lang="en-US" sz="2800" dirty="0">
                <a:solidFill>
                  <a:srgbClr val="4B4B4B"/>
                </a:solidFill>
              </a:rPr>
              <a:t>Export – Exports data to be uploaded. </a:t>
            </a:r>
          </a:p>
          <a:p>
            <a:pPr>
              <a:spcAft>
                <a:spcPts val="600"/>
              </a:spcAft>
              <a:buClr>
                <a:srgbClr val="4B4B4B"/>
              </a:buClr>
            </a:pPr>
            <a:r>
              <a:rPr lang="en-US" sz="2800" dirty="0">
                <a:solidFill>
                  <a:srgbClr val="4B4B4B"/>
                </a:solidFill>
              </a:rPr>
              <a:t>Commit – Sends data to Employee Self Service (ESS).  You must commit batch for employees to see W-2 in ESS.</a:t>
            </a:r>
          </a:p>
          <a:p>
            <a:pPr>
              <a:spcAft>
                <a:spcPts val="600"/>
              </a:spcAft>
              <a:buClr>
                <a:srgbClr val="4B4B4B"/>
              </a:buClr>
            </a:pPr>
            <a:endParaRPr lang="en-US" sz="2800" dirty="0">
              <a:solidFill>
                <a:srgbClr val="4B4B4B"/>
              </a:solidFill>
            </a:endParaRPr>
          </a:p>
          <a:p>
            <a:pPr marL="457200" indent="-457200">
              <a:lnSpc>
                <a:spcPct val="100000"/>
              </a:lnSpc>
              <a:spcAft>
                <a:spcPts val="1200"/>
              </a:spcAft>
            </a:pPr>
            <a:endParaRPr lang="en-US" sz="1850" dirty="0">
              <a:solidFill>
                <a:schemeClr val="accent1"/>
              </a:solidFill>
            </a:endParaRPr>
          </a:p>
        </p:txBody>
      </p:sp>
    </p:spTree>
    <p:extLst>
      <p:ext uri="{BB962C8B-B14F-4D97-AF65-F5344CB8AC3E}">
        <p14:creationId xmlns:p14="http://schemas.microsoft.com/office/powerpoint/2010/main" val="167071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033B6-AADB-9A71-B9BA-55C5BD5CE243}"/>
              </a:ext>
            </a:extLst>
          </p:cNvPr>
          <p:cNvPicPr>
            <a:picLocks noChangeAspect="1"/>
          </p:cNvPicPr>
          <p:nvPr/>
        </p:nvPicPr>
        <p:blipFill>
          <a:blip r:embed="rId3"/>
          <a:stretch>
            <a:fillRect/>
          </a:stretch>
        </p:blipFill>
        <p:spPr>
          <a:xfrm>
            <a:off x="2526868" y="291450"/>
            <a:ext cx="6650184" cy="5625108"/>
          </a:xfrm>
          <a:prstGeom prst="rect">
            <a:avLst/>
          </a:prstGeom>
        </p:spPr>
      </p:pic>
    </p:spTree>
    <p:extLst>
      <p:ext uri="{BB962C8B-B14F-4D97-AF65-F5344CB8AC3E}">
        <p14:creationId xmlns:p14="http://schemas.microsoft.com/office/powerpoint/2010/main" val="399936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W2 Process - Generate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982222"/>
            <a:ext cx="6112748" cy="4893555"/>
          </a:xfrm>
        </p:spPr>
        <p:txBody>
          <a:bodyPr>
            <a:noAutofit/>
          </a:bodyPr>
          <a:lstStyle/>
          <a:p>
            <a:pPr>
              <a:spcBef>
                <a:spcPts val="600"/>
              </a:spcBef>
              <a:buClr>
                <a:srgbClr val="4B4B4B"/>
              </a:buClr>
            </a:pPr>
            <a:r>
              <a:rPr lang="en-US" sz="2600" dirty="0">
                <a:solidFill>
                  <a:srgbClr val="4B4B4B"/>
                </a:solidFill>
              </a:rPr>
              <a:t>Select 2024 (proper year being reported).</a:t>
            </a:r>
          </a:p>
          <a:p>
            <a:pPr>
              <a:spcBef>
                <a:spcPts val="600"/>
              </a:spcBef>
              <a:buClr>
                <a:srgbClr val="4B4B4B"/>
              </a:buClr>
            </a:pPr>
            <a:r>
              <a:rPr lang="en-US" sz="2600" dirty="0">
                <a:solidFill>
                  <a:srgbClr val="4B4B4B"/>
                </a:solidFill>
              </a:rPr>
              <a:t>Always use Check Date.</a:t>
            </a:r>
          </a:p>
          <a:p>
            <a:pPr>
              <a:spcBef>
                <a:spcPts val="600"/>
              </a:spcBef>
              <a:buClr>
                <a:srgbClr val="4B4B4B"/>
              </a:buClr>
            </a:pPr>
            <a:r>
              <a:rPr lang="en-US" sz="2600" dirty="0">
                <a:solidFill>
                  <a:srgbClr val="4B4B4B"/>
                </a:solidFill>
              </a:rPr>
              <a:t>Select desired sort for the W2s.</a:t>
            </a:r>
          </a:p>
          <a:p>
            <a:pPr lvl="2">
              <a:buClr>
                <a:srgbClr val="4B4B4B"/>
              </a:buClr>
            </a:pPr>
            <a:r>
              <a:rPr lang="en-US" sz="2400" dirty="0">
                <a:solidFill>
                  <a:srgbClr val="4B4B4B"/>
                </a:solidFill>
              </a:rPr>
              <a:t>Department Then Name</a:t>
            </a:r>
          </a:p>
          <a:p>
            <a:pPr lvl="2">
              <a:buClr>
                <a:srgbClr val="4B4B4B"/>
              </a:buClr>
            </a:pPr>
            <a:r>
              <a:rPr lang="en-US" sz="2400" dirty="0">
                <a:solidFill>
                  <a:srgbClr val="4B4B4B"/>
                </a:solidFill>
              </a:rPr>
              <a:t>Employee Number</a:t>
            </a:r>
          </a:p>
          <a:p>
            <a:pPr lvl="2">
              <a:buClr>
                <a:srgbClr val="4B4B4B"/>
              </a:buClr>
            </a:pPr>
            <a:r>
              <a:rPr lang="en-US" sz="2400" dirty="0">
                <a:solidFill>
                  <a:srgbClr val="4B4B4B"/>
                </a:solidFill>
              </a:rPr>
              <a:t>Last Name</a:t>
            </a:r>
          </a:p>
          <a:p>
            <a:pPr lvl="2">
              <a:buClr>
                <a:srgbClr val="4B4B4B"/>
              </a:buClr>
            </a:pPr>
            <a:r>
              <a:rPr lang="en-US" sz="2400" dirty="0">
                <a:solidFill>
                  <a:srgbClr val="4B4B4B"/>
                </a:solidFill>
              </a:rPr>
              <a:t>Social Security Number</a:t>
            </a:r>
          </a:p>
          <a:p>
            <a:pPr>
              <a:spcBef>
                <a:spcPts val="600"/>
              </a:spcBef>
              <a:buClr>
                <a:srgbClr val="4B4B4B"/>
              </a:buClr>
            </a:pPr>
            <a:r>
              <a:rPr lang="en-US" sz="2600" dirty="0">
                <a:solidFill>
                  <a:srgbClr val="4B4B4B"/>
                </a:solidFill>
              </a:rPr>
              <a:t>Check the FICA maximum and change       if necessary.</a:t>
            </a:r>
          </a:p>
          <a:p>
            <a:pPr>
              <a:spcBef>
                <a:spcPts val="600"/>
              </a:spcBef>
              <a:buClr>
                <a:srgbClr val="4B4B4B"/>
              </a:buClr>
            </a:pPr>
            <a:r>
              <a:rPr lang="en-US" sz="2600" dirty="0">
                <a:solidFill>
                  <a:srgbClr val="4B4B4B"/>
                </a:solidFill>
              </a:rPr>
              <a:t>If California, check the SDI Max.</a:t>
            </a:r>
          </a:p>
          <a:p>
            <a:pPr>
              <a:spcBef>
                <a:spcPts val="600"/>
              </a:spcBef>
              <a:buClr>
                <a:srgbClr val="4B4B4B"/>
              </a:buClr>
            </a:pPr>
            <a:r>
              <a:rPr lang="en-US" sz="2600" dirty="0">
                <a:solidFill>
                  <a:srgbClr val="4B4B4B"/>
                </a:solidFill>
              </a:rPr>
              <a:t>Verify the Federal ID is correct.</a:t>
            </a:r>
          </a:p>
          <a:p>
            <a:pPr>
              <a:spcBef>
                <a:spcPts val="600"/>
              </a:spcBef>
              <a:buClr>
                <a:srgbClr val="4B4B4B"/>
              </a:buClr>
            </a:pPr>
            <a:r>
              <a:rPr lang="en-US" sz="2600" dirty="0">
                <a:solidFill>
                  <a:srgbClr val="4B4B4B"/>
                </a:solidFill>
              </a:rPr>
              <a:t>Use Reporting Groups only if required.</a:t>
            </a:r>
          </a:p>
          <a:p>
            <a:pPr marL="457200" indent="-457200">
              <a:lnSpc>
                <a:spcPct val="100000"/>
              </a:lnSpc>
              <a:spcAft>
                <a:spcPts val="1200"/>
              </a:spcAft>
            </a:pPr>
            <a:endParaRPr lang="en-US" sz="1850" dirty="0">
              <a:solidFill>
                <a:schemeClr val="accent1"/>
              </a:solidFill>
            </a:endParaRPr>
          </a:p>
        </p:txBody>
      </p:sp>
      <p:pic>
        <p:nvPicPr>
          <p:cNvPr id="4" name="Picture 3">
            <a:extLst>
              <a:ext uri="{FF2B5EF4-FFF2-40B4-BE49-F238E27FC236}">
                <a16:creationId xmlns:a16="http://schemas.microsoft.com/office/drawing/2014/main" id="{F5CF0615-D4D1-FDB6-56E3-95A1ACEC566A}"/>
              </a:ext>
            </a:extLst>
          </p:cNvPr>
          <p:cNvPicPr>
            <a:picLocks noChangeAspect="1"/>
          </p:cNvPicPr>
          <p:nvPr/>
        </p:nvPicPr>
        <p:blipFill>
          <a:blip r:embed="rId3"/>
          <a:stretch>
            <a:fillRect/>
          </a:stretch>
        </p:blipFill>
        <p:spPr>
          <a:xfrm>
            <a:off x="6913613" y="1059335"/>
            <a:ext cx="4809229" cy="3994579"/>
          </a:xfrm>
          <a:prstGeom prst="rect">
            <a:avLst/>
          </a:prstGeom>
        </p:spPr>
      </p:pic>
    </p:spTree>
    <p:extLst>
      <p:ext uri="{BB962C8B-B14F-4D97-AF65-F5344CB8AC3E}">
        <p14:creationId xmlns:p14="http://schemas.microsoft.com/office/powerpoint/2010/main" val="140438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4B4B4B"/>
                </a:solidFill>
                <a:latin typeface="+mj-lt"/>
              </a:rPr>
              <a:t>W2 Process – Generate (cont.)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7" y="935568"/>
            <a:ext cx="11093381" cy="4893555"/>
          </a:xfrm>
        </p:spPr>
        <p:txBody>
          <a:bodyPr>
            <a:noAutofit/>
          </a:bodyPr>
          <a:lstStyle/>
          <a:p>
            <a:pPr marL="457200" indent="-457200">
              <a:lnSpc>
                <a:spcPct val="100000"/>
              </a:lnSpc>
              <a:buClr>
                <a:srgbClr val="4B4B4B"/>
              </a:buClr>
            </a:pPr>
            <a:r>
              <a:rPr lang="en-US" sz="2800" dirty="0">
                <a:solidFill>
                  <a:srgbClr val="4B4B4B"/>
                </a:solidFill>
              </a:rPr>
              <a:t>Employer Name and Address come                                                                   from System Setup.</a:t>
            </a:r>
          </a:p>
          <a:p>
            <a:pPr marL="457200" indent="-457200">
              <a:lnSpc>
                <a:spcPct val="100000"/>
              </a:lnSpc>
              <a:buClr>
                <a:srgbClr val="4B4B4B"/>
              </a:buClr>
            </a:pPr>
            <a:r>
              <a:rPr lang="en-US" sz="2800" dirty="0">
                <a:solidFill>
                  <a:srgbClr val="4B4B4B"/>
                </a:solidFill>
              </a:rPr>
              <a:t>Employer Type – Does not save in                                                                   earlier versions.</a:t>
            </a:r>
          </a:p>
          <a:p>
            <a:pPr marL="1257300" lvl="2" indent="-457200">
              <a:lnSpc>
                <a:spcPct val="100000"/>
              </a:lnSpc>
              <a:buClr>
                <a:srgbClr val="4B4B4B"/>
              </a:buClr>
            </a:pPr>
            <a:r>
              <a:rPr lang="en-US" sz="2400" dirty="0">
                <a:solidFill>
                  <a:srgbClr val="4B4B4B"/>
                </a:solidFill>
              </a:rPr>
              <a:t>Federal Government</a:t>
            </a:r>
          </a:p>
          <a:p>
            <a:pPr marL="1257300" lvl="2" indent="-457200">
              <a:lnSpc>
                <a:spcPct val="100000"/>
              </a:lnSpc>
              <a:buClr>
                <a:srgbClr val="4B4B4B"/>
              </a:buClr>
            </a:pPr>
            <a:r>
              <a:rPr lang="en-US" sz="2400" dirty="0">
                <a:solidFill>
                  <a:srgbClr val="4B4B4B"/>
                </a:solidFill>
              </a:rPr>
              <a:t>Not Applicable</a:t>
            </a:r>
          </a:p>
          <a:p>
            <a:pPr marL="1257300" lvl="2" indent="-457200">
              <a:lnSpc>
                <a:spcPct val="100000"/>
              </a:lnSpc>
              <a:buClr>
                <a:srgbClr val="4B4B4B"/>
              </a:buClr>
            </a:pPr>
            <a:r>
              <a:rPr lang="en-US" sz="2400" dirty="0">
                <a:solidFill>
                  <a:srgbClr val="4B4B4B"/>
                </a:solidFill>
              </a:rPr>
              <a:t>State or Local Government</a:t>
            </a:r>
          </a:p>
          <a:p>
            <a:pPr marL="1257300" lvl="2" indent="-457200">
              <a:lnSpc>
                <a:spcPct val="100000"/>
              </a:lnSpc>
              <a:buClr>
                <a:srgbClr val="4B4B4B"/>
              </a:buClr>
            </a:pPr>
            <a:r>
              <a:rPr lang="en-US" sz="2400" dirty="0">
                <a:solidFill>
                  <a:srgbClr val="4B4B4B"/>
                </a:solidFill>
              </a:rPr>
              <a:t>State of Local Government tax exempt</a:t>
            </a:r>
          </a:p>
          <a:p>
            <a:pPr marL="1257300" lvl="2" indent="-457200">
              <a:lnSpc>
                <a:spcPct val="100000"/>
              </a:lnSpc>
              <a:buClr>
                <a:srgbClr val="4B4B4B"/>
              </a:buClr>
            </a:pPr>
            <a:r>
              <a:rPr lang="en-US" sz="2400" dirty="0">
                <a:solidFill>
                  <a:srgbClr val="4B4B4B"/>
                </a:solidFill>
              </a:rPr>
              <a:t>Tax Exempt</a:t>
            </a:r>
          </a:p>
          <a:p>
            <a:pPr marL="457200" indent="-457200">
              <a:lnSpc>
                <a:spcPct val="100000"/>
              </a:lnSpc>
              <a:buClr>
                <a:srgbClr val="4B4B4B"/>
              </a:buClr>
            </a:pPr>
            <a:r>
              <a:rPr lang="en-US" sz="2800" dirty="0">
                <a:solidFill>
                  <a:srgbClr val="4B4B4B"/>
                </a:solidFill>
              </a:rPr>
              <a:t>NY:  State wages = Federal wages on W-2 toggle – Used in NY.  Forces the State Wages to equal the Federal wages regardless of history.</a:t>
            </a:r>
          </a:p>
        </p:txBody>
      </p:sp>
      <p:pic>
        <p:nvPicPr>
          <p:cNvPr id="5" name="Picture 4">
            <a:extLst>
              <a:ext uri="{FF2B5EF4-FFF2-40B4-BE49-F238E27FC236}">
                <a16:creationId xmlns:a16="http://schemas.microsoft.com/office/drawing/2014/main" id="{13EE2798-86A7-0B62-D4CB-52A0023D9DC0}"/>
              </a:ext>
            </a:extLst>
          </p:cNvPr>
          <p:cNvPicPr>
            <a:picLocks noChangeAspect="1"/>
          </p:cNvPicPr>
          <p:nvPr/>
        </p:nvPicPr>
        <p:blipFill>
          <a:blip r:embed="rId3"/>
          <a:stretch>
            <a:fillRect/>
          </a:stretch>
        </p:blipFill>
        <p:spPr>
          <a:xfrm>
            <a:off x="6503054" y="1093694"/>
            <a:ext cx="5473794" cy="2882604"/>
          </a:xfrm>
          <a:prstGeom prst="rect">
            <a:avLst/>
          </a:prstGeom>
        </p:spPr>
      </p:pic>
    </p:spTree>
    <p:extLst>
      <p:ext uri="{BB962C8B-B14F-4D97-AF65-F5344CB8AC3E}">
        <p14:creationId xmlns:p14="http://schemas.microsoft.com/office/powerpoint/2010/main" val="263835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548961"/>
          </a:xfrm>
        </p:spPr>
        <p:txBody>
          <a:bodyPr/>
          <a:lstStyle/>
          <a:p>
            <a:r>
              <a:rPr lang="en-US" sz="4000" dirty="0">
                <a:solidFill>
                  <a:srgbClr val="4B4B4B"/>
                </a:solidFill>
                <a:latin typeface="+mj-lt"/>
              </a:rPr>
              <a:t>W2 Process – Generate (cont.)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509114" y="1137606"/>
            <a:ext cx="4791902" cy="3434394"/>
          </a:xfrm>
        </p:spPr>
        <p:txBody>
          <a:bodyPr>
            <a:noAutofit/>
          </a:bodyPr>
          <a:lstStyle/>
          <a:p>
            <a:pPr marL="457200" indent="-457200">
              <a:lnSpc>
                <a:spcPct val="100000"/>
              </a:lnSpc>
              <a:buClr>
                <a:srgbClr val="4B4B4B"/>
              </a:buClr>
            </a:pPr>
            <a:r>
              <a:rPr lang="en-US" sz="2800" dirty="0">
                <a:solidFill>
                  <a:srgbClr val="4B4B4B"/>
                </a:solidFill>
              </a:rPr>
              <a:t>Mark Retirement Plan</a:t>
            </a:r>
          </a:p>
          <a:p>
            <a:pPr marL="1257300" lvl="2" indent="-457200">
              <a:lnSpc>
                <a:spcPct val="100000"/>
              </a:lnSpc>
              <a:buClr>
                <a:srgbClr val="4B4B4B"/>
              </a:buClr>
            </a:pPr>
            <a:r>
              <a:rPr lang="en-US" sz="2400" dirty="0">
                <a:solidFill>
                  <a:srgbClr val="4B4B4B"/>
                </a:solidFill>
              </a:rPr>
              <a:t>Mark any deductions or benefits identifying employee is in a Retirement plan.</a:t>
            </a:r>
          </a:p>
          <a:p>
            <a:pPr marL="1257300" lvl="2" indent="-457200">
              <a:lnSpc>
                <a:spcPct val="100000"/>
              </a:lnSpc>
              <a:buClr>
                <a:srgbClr val="4B4B4B"/>
              </a:buClr>
            </a:pPr>
            <a:r>
              <a:rPr lang="en-US" sz="2400" dirty="0">
                <a:solidFill>
                  <a:srgbClr val="4B4B4B"/>
                </a:solidFill>
              </a:rPr>
              <a:t>Checks box 13 on the W2.                                                                                                        </a:t>
            </a:r>
          </a:p>
          <a:p>
            <a:pPr marL="457200" indent="-457200">
              <a:lnSpc>
                <a:spcPct val="100000"/>
              </a:lnSpc>
              <a:buClr>
                <a:srgbClr val="4B4B4B"/>
              </a:buClr>
            </a:pPr>
            <a:r>
              <a:rPr lang="en-US" sz="2800" dirty="0">
                <a:solidFill>
                  <a:srgbClr val="4B4B4B"/>
                </a:solidFill>
              </a:rPr>
              <a:t>Fill in Box Numbers and Codes</a:t>
            </a:r>
          </a:p>
        </p:txBody>
      </p:sp>
      <p:pic>
        <p:nvPicPr>
          <p:cNvPr id="5" name="Picture 4">
            <a:extLst>
              <a:ext uri="{FF2B5EF4-FFF2-40B4-BE49-F238E27FC236}">
                <a16:creationId xmlns:a16="http://schemas.microsoft.com/office/drawing/2014/main" id="{F80C8CFF-6BF7-498C-923F-40396DC9D3DD}"/>
              </a:ext>
            </a:extLst>
          </p:cNvPr>
          <p:cNvPicPr>
            <a:picLocks noChangeAspect="1"/>
          </p:cNvPicPr>
          <p:nvPr/>
        </p:nvPicPr>
        <p:blipFill>
          <a:blip r:embed="rId3"/>
          <a:stretch>
            <a:fillRect/>
          </a:stretch>
        </p:blipFill>
        <p:spPr>
          <a:xfrm>
            <a:off x="5401501" y="1300820"/>
            <a:ext cx="6281385" cy="3012363"/>
          </a:xfrm>
          <a:prstGeom prst="rect">
            <a:avLst/>
          </a:prstGeom>
        </p:spPr>
      </p:pic>
      <p:sp>
        <p:nvSpPr>
          <p:cNvPr id="7" name="TextBox 6">
            <a:extLst>
              <a:ext uri="{FF2B5EF4-FFF2-40B4-BE49-F238E27FC236}">
                <a16:creationId xmlns:a16="http://schemas.microsoft.com/office/drawing/2014/main" id="{F7A80CDA-BD14-40BD-9DC4-C5ED504D4817}"/>
              </a:ext>
            </a:extLst>
          </p:cNvPr>
          <p:cNvSpPr txBox="1"/>
          <p:nvPr/>
        </p:nvSpPr>
        <p:spPr>
          <a:xfrm>
            <a:off x="1239295" y="4476397"/>
            <a:ext cx="10101945" cy="830997"/>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4B4B4B"/>
                </a:solidFill>
              </a:rPr>
              <a:t>7.15+ will create second W2s if </a:t>
            </a:r>
            <a:r>
              <a:rPr lang="en-US" sz="2400" dirty="0"/>
              <a:t>more information than will fit in boxes 12, 14 and 19</a:t>
            </a:r>
          </a:p>
        </p:txBody>
      </p:sp>
      <p:sp>
        <p:nvSpPr>
          <p:cNvPr id="8" name="TextBox 7">
            <a:extLst>
              <a:ext uri="{FF2B5EF4-FFF2-40B4-BE49-F238E27FC236}">
                <a16:creationId xmlns:a16="http://schemas.microsoft.com/office/drawing/2014/main" id="{68FD073C-5B1B-4B11-B212-1B67F696C1F9}"/>
              </a:ext>
            </a:extLst>
          </p:cNvPr>
          <p:cNvSpPr txBox="1"/>
          <p:nvPr/>
        </p:nvSpPr>
        <p:spPr>
          <a:xfrm>
            <a:off x="420357" y="5321624"/>
            <a:ext cx="11162045" cy="523220"/>
          </a:xfrm>
          <a:prstGeom prst="rect">
            <a:avLst/>
          </a:prstGeom>
          <a:noFill/>
        </p:spPr>
        <p:txBody>
          <a:bodyPr wrap="square" rtlCol="0">
            <a:spAutoFit/>
          </a:bodyPr>
          <a:lstStyle/>
          <a:p>
            <a:r>
              <a:rPr lang="en-US" sz="2800" dirty="0"/>
              <a:t>Tip – The down arrow can make entry easier in this section of the window.</a:t>
            </a:r>
          </a:p>
        </p:txBody>
      </p:sp>
    </p:spTree>
    <p:extLst>
      <p:ext uri="{BB962C8B-B14F-4D97-AF65-F5344CB8AC3E}">
        <p14:creationId xmlns:p14="http://schemas.microsoft.com/office/powerpoint/2010/main" val="1885655743"/>
      </p:ext>
    </p:extLst>
  </p:cSld>
  <p:clrMapOvr>
    <a:masterClrMapping/>
  </p:clrMapOvr>
</p:sld>
</file>

<file path=ppt/theme/theme1.xml><?xml version="1.0" encoding="utf-8"?>
<a:theme xmlns:a="http://schemas.openxmlformats.org/drawingml/2006/main" name="LNRS - 2016 Template">
  <a:themeElements>
    <a:clrScheme name="Springbrook 2020">
      <a:dk1>
        <a:srgbClr val="000000"/>
      </a:dk1>
      <a:lt1>
        <a:srgbClr val="FFFFFF"/>
      </a:lt1>
      <a:dk2>
        <a:srgbClr val="1D3455"/>
      </a:dk2>
      <a:lt2>
        <a:srgbClr val="EF0104"/>
      </a:lt2>
      <a:accent1>
        <a:srgbClr val="37ACD1"/>
      </a:accent1>
      <a:accent2>
        <a:srgbClr val="8AB23F"/>
      </a:accent2>
      <a:accent3>
        <a:srgbClr val="EE4613"/>
      </a:accent3>
      <a:accent4>
        <a:srgbClr val="2A4C9A"/>
      </a:accent4>
      <a:accent5>
        <a:srgbClr val="FFA601"/>
      </a:accent5>
      <a:accent6>
        <a:srgbClr val="440181"/>
      </a:accent6>
      <a:hlink>
        <a:srgbClr val="1D3455"/>
      </a:hlink>
      <a:folHlink>
        <a:srgbClr val="37ACD1"/>
      </a:folHlink>
    </a:clrScheme>
    <a:fontScheme name="LexisNexi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a0f7a11-59f2-4039-8743-be2679f36208}" enabled="0" method="" siteId="{aa0f7a11-59f2-4039-8743-be2679f36208}" removed="1"/>
</clbl:labelList>
</file>

<file path=docProps/app.xml><?xml version="1.0" encoding="utf-8"?>
<Properties xmlns="http://schemas.openxmlformats.org/officeDocument/2006/extended-properties" xmlns:vt="http://schemas.openxmlformats.org/officeDocument/2006/docPropsVTypes">
  <TotalTime>23356</TotalTime>
  <Words>2332</Words>
  <Application>Microsoft Office PowerPoint</Application>
  <PresentationFormat>Widescreen</PresentationFormat>
  <Paragraphs>255</Paragraphs>
  <Slides>44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Source Sans Pro</vt:lpstr>
      <vt:lpstr>Source Sans Pro Light</vt:lpstr>
      <vt:lpstr>Wingdings</vt:lpstr>
      <vt:lpstr>LNRS - 2016 Template</vt:lpstr>
      <vt:lpstr>PowerPoint Presentation</vt:lpstr>
      <vt:lpstr>Agenda</vt:lpstr>
      <vt:lpstr>IRS information  </vt:lpstr>
      <vt:lpstr>Prepare for W2s - Balancing</vt:lpstr>
      <vt:lpstr>W2 Process (Enterprise and Cirrus)</vt:lpstr>
      <vt:lpstr>PowerPoint Presentation</vt:lpstr>
      <vt:lpstr>W2 Process - Generate</vt:lpstr>
      <vt:lpstr>W2 Process – Generate (cont.)</vt:lpstr>
      <vt:lpstr>W2 Process – Generate (cont.)</vt:lpstr>
      <vt:lpstr>Generate Notes </vt:lpstr>
      <vt:lpstr>Exceptions</vt:lpstr>
      <vt:lpstr>Edit Step</vt:lpstr>
      <vt:lpstr>Overflow W-2s</vt:lpstr>
      <vt:lpstr>PowerPoint Presentation</vt:lpstr>
      <vt:lpstr>Proof List</vt:lpstr>
      <vt:lpstr>Balance W2 data to Payroll</vt:lpstr>
      <vt:lpstr>Print W2s</vt:lpstr>
      <vt:lpstr>Forms</vt:lpstr>
      <vt:lpstr>PowerPoint Presentation</vt:lpstr>
      <vt:lpstr>Export</vt:lpstr>
      <vt:lpstr>Oregon Clients ONLY</vt:lpstr>
      <vt:lpstr>PowerPoint Presentation</vt:lpstr>
      <vt:lpstr>PowerPoint Presentation</vt:lpstr>
      <vt:lpstr>PowerPoint Presentation</vt:lpstr>
      <vt:lpstr>PowerPoint Presentation</vt:lpstr>
      <vt:lpstr>Accuwage</vt:lpstr>
      <vt:lpstr>Questions so far?</vt:lpstr>
      <vt:lpstr>7.18 and Cloud Only – Federal Tax Table Updates</vt:lpstr>
      <vt:lpstr>Payroll &gt; Utilities &gt; Federal Tax Table Update</vt:lpstr>
      <vt:lpstr>PowerPoint Presentation</vt:lpstr>
      <vt:lpstr>Federal Tax Table Update</vt:lpstr>
      <vt:lpstr>Federal Tax Table Update</vt:lpstr>
      <vt:lpstr>Federal Tax Table Update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lundin</dc:creator>
  <cp:lastModifiedBy>Emily Shipley</cp:lastModifiedBy>
  <cp:revision>121</cp:revision>
  <dcterms:created xsi:type="dcterms:W3CDTF">2020-10-05T21:27:36Z</dcterms:created>
  <dcterms:modified xsi:type="dcterms:W3CDTF">2024-12-17T14:27:41Z</dcterms:modified>
</cp:coreProperties>
</file>