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4"/>
  </p:sldMasterIdLst>
  <p:notesMasterIdLst>
    <p:notesMasterId r:id="rId42"/>
  </p:notesMasterIdLst>
  <p:handoutMasterIdLst>
    <p:handoutMasterId r:id="rId43"/>
  </p:handoutMasterIdLst>
  <p:sldIdLst>
    <p:sldId id="345" r:id="rId5"/>
    <p:sldId id="373" r:id="rId6"/>
    <p:sldId id="284" r:id="rId7"/>
    <p:sldId id="366" r:id="rId8"/>
    <p:sldId id="1955" r:id="rId9"/>
    <p:sldId id="370" r:id="rId10"/>
    <p:sldId id="1948" r:id="rId11"/>
    <p:sldId id="1956" r:id="rId12"/>
    <p:sldId id="1957" r:id="rId13"/>
    <p:sldId id="1848" r:id="rId14"/>
    <p:sldId id="1849" r:id="rId15"/>
    <p:sldId id="1852" r:id="rId16"/>
    <p:sldId id="1853" r:id="rId17"/>
    <p:sldId id="1854" r:id="rId18"/>
    <p:sldId id="1855" r:id="rId19"/>
    <p:sldId id="1951" r:id="rId20"/>
    <p:sldId id="1856" r:id="rId21"/>
    <p:sldId id="1857" r:id="rId22"/>
    <p:sldId id="1921" r:id="rId23"/>
    <p:sldId id="1858" r:id="rId24"/>
    <p:sldId id="1859" r:id="rId25"/>
    <p:sldId id="1860" r:id="rId26"/>
    <p:sldId id="1861" r:id="rId27"/>
    <p:sldId id="1926" r:id="rId28"/>
    <p:sldId id="1949" r:id="rId29"/>
    <p:sldId id="1950" r:id="rId30"/>
    <p:sldId id="267" r:id="rId31"/>
    <p:sldId id="1947" r:id="rId32"/>
    <p:sldId id="1941" r:id="rId33"/>
    <p:sldId id="1942" r:id="rId34"/>
    <p:sldId id="1954" r:id="rId35"/>
    <p:sldId id="1943" r:id="rId36"/>
    <p:sldId id="1944" r:id="rId37"/>
    <p:sldId id="1945" r:id="rId38"/>
    <p:sldId id="1946" r:id="rId39"/>
    <p:sldId id="1953" r:id="rId40"/>
    <p:sldId id="195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528" userDrawn="1">
          <p15:clr>
            <a:srgbClr val="A4A3A4"/>
          </p15:clr>
        </p15:guide>
        <p15:guide id="4" pos="210" userDrawn="1">
          <p15:clr>
            <a:srgbClr val="A4A3A4"/>
          </p15:clr>
        </p15:guide>
        <p15:guide id="5" pos="2472" userDrawn="1">
          <p15:clr>
            <a:srgbClr val="A4A3A4"/>
          </p15:clr>
        </p15:guide>
        <p15:guide id="7" pos="2712" userDrawn="1">
          <p15:clr>
            <a:srgbClr val="A4A3A4"/>
          </p15:clr>
        </p15:guide>
        <p15:guide id="8" pos="3716" userDrawn="1">
          <p15:clr>
            <a:srgbClr val="A4A3A4"/>
          </p15:clr>
        </p15:guide>
        <p15:guide id="9" pos="3960" userDrawn="1">
          <p15:clr>
            <a:srgbClr val="A4A3A4"/>
          </p15:clr>
        </p15:guide>
        <p15:guide id="10" pos="4968" userDrawn="1">
          <p15:clr>
            <a:srgbClr val="A4A3A4"/>
          </p15:clr>
        </p15:guide>
        <p15:guide id="11" pos="5088" userDrawn="1">
          <p15:clr>
            <a:srgbClr val="A4A3A4"/>
          </p15:clr>
        </p15:guide>
        <p15:guide id="12" pos="5208" userDrawn="1">
          <p15:clr>
            <a:srgbClr val="A4A3A4"/>
          </p15:clr>
        </p15:guide>
        <p15:guide id="13" pos="7470" userDrawn="1">
          <p15:clr>
            <a:srgbClr val="A4A3A4"/>
          </p15:clr>
        </p15:guide>
        <p15:guide id="14" orient="horz" pos="1056" userDrawn="1">
          <p15:clr>
            <a:srgbClr val="A4A3A4"/>
          </p15:clr>
        </p15:guide>
        <p15:guide id="15" orient="horz" pos="3912" userDrawn="1">
          <p15:clr>
            <a:srgbClr val="A4A3A4"/>
          </p15:clr>
        </p15:guide>
        <p15:guide id="16" orient="horz" pos="840" userDrawn="1">
          <p15:clr>
            <a:srgbClr val="A4A3A4"/>
          </p15:clr>
        </p15:guide>
        <p15:guide id="17" orient="horz" pos="730" userDrawn="1">
          <p15:clr>
            <a:srgbClr val="A4A3A4"/>
          </p15:clr>
        </p15:guide>
        <p15:guide id="18" orient="horz" pos="180" userDrawn="1">
          <p15:clr>
            <a:srgbClr val="A4A3A4"/>
          </p15:clr>
        </p15:guide>
        <p15:guide id="20" orient="horz" pos="4152" userDrawn="1">
          <p15:clr>
            <a:srgbClr val="A4A3A4"/>
          </p15:clr>
        </p15:guide>
        <p15:guide id="21" orient="horz" pos="216" userDrawn="1">
          <p15:clr>
            <a:srgbClr val="A4A3A4"/>
          </p15:clr>
        </p15:guide>
        <p15:guide id="22" orient="horz" pos="3352" userDrawn="1">
          <p15:clr>
            <a:srgbClr val="A4A3A4"/>
          </p15:clr>
        </p15:guide>
        <p15:guide id="23" orient="horz" pos="1592" userDrawn="1">
          <p15:clr>
            <a:srgbClr val="A4A3A4"/>
          </p15:clr>
        </p15:guide>
        <p15:guide id="24" pos="25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banks, Allison (RIS-ATL)" initials="EA(" lastIdx="14" clrIdx="0">
    <p:extLst>
      <p:ext uri="{19B8F6BF-5375-455C-9EA6-DF929625EA0E}">
        <p15:presenceInfo xmlns:p15="http://schemas.microsoft.com/office/powerpoint/2012/main" userId="S-1-5-21-2734890129-506862872-3794469163-52371" providerId="AD"/>
      </p:ext>
    </p:extLst>
  </p:cmAuthor>
  <p:cmAuthor id="2" name="Stokes, Donna (RIS-ATL)" initials="SD(" lastIdx="2" clrIdx="1">
    <p:extLst>
      <p:ext uri="{19B8F6BF-5375-455C-9EA6-DF929625EA0E}">
        <p15:presenceInfo xmlns:p15="http://schemas.microsoft.com/office/powerpoint/2012/main" userId="S-1-5-21-2734890129-506862872-3794469163-20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1D3555"/>
    <a:srgbClr val="002060"/>
    <a:srgbClr val="00153E"/>
    <a:srgbClr val="2134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B3FAB3-934E-4D27-89AF-D8C22FBAC70E}" v="16" dt="2025-12-11T16:20:55.132"/>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6" autoAdjust="0"/>
    <p:restoredTop sz="93845" autoAdjust="0"/>
  </p:normalViewPr>
  <p:slideViewPr>
    <p:cSldViewPr snapToGrid="0" showGuides="1">
      <p:cViewPr varScale="1">
        <p:scale>
          <a:sx n="101" d="100"/>
          <a:sy n="101" d="100"/>
        </p:scale>
        <p:origin x="186" y="114"/>
      </p:cViewPr>
      <p:guideLst>
        <p:guide pos="3840"/>
        <p:guide orient="horz" pos="528"/>
        <p:guide pos="210"/>
        <p:guide pos="2472"/>
        <p:guide pos="2712"/>
        <p:guide pos="3716"/>
        <p:guide pos="3960"/>
        <p:guide pos="4968"/>
        <p:guide pos="5088"/>
        <p:guide pos="5208"/>
        <p:guide pos="7470"/>
        <p:guide orient="horz" pos="1056"/>
        <p:guide orient="horz" pos="3912"/>
        <p:guide orient="horz" pos="840"/>
        <p:guide orient="horz" pos="730"/>
        <p:guide orient="horz" pos="180"/>
        <p:guide orient="horz" pos="4152"/>
        <p:guide orient="horz" pos="216"/>
        <p:guide orient="horz" pos="3352"/>
        <p:guide orient="horz" pos="1592"/>
        <p:guide pos="259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3" d="100"/>
          <a:sy n="63" d="100"/>
        </p:scale>
        <p:origin x="954" y="78"/>
      </p:cViewPr>
      <p:guideLst/>
    </p:cSldViewPr>
  </p:notesViewPr>
  <p:gridSpacing cx="73152" cy="73152"/>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612D69-37D6-47F9-9FBF-78BA1B518B1D}" type="datetimeFigureOut">
              <a:rPr lang="en-US" smtClean="0"/>
              <a:t>12/11/2025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B84644-64EA-42E9-BD0C-BC2B08945399}" type="slidenum">
              <a:rPr lang="en-US" smtClean="0"/>
              <a:t>‹#›</a:t>
            </a:fld>
            <a:endParaRPr lang="en-US" dirty="0"/>
          </a:p>
        </p:txBody>
      </p:sp>
    </p:spTree>
    <p:extLst>
      <p:ext uri="{BB962C8B-B14F-4D97-AF65-F5344CB8AC3E}">
        <p14:creationId xmlns:p14="http://schemas.microsoft.com/office/powerpoint/2010/main" val="814731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ource Sans Pro"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ource Sans Pro" pitchFamily="34" charset="0"/>
              </a:defRPr>
            </a:lvl1pPr>
          </a:lstStyle>
          <a:p>
            <a:fld id="{C68AA442-D501-45E2-853C-A470ED7BF4CE}" type="datetimeFigureOut">
              <a:rPr lang="en-US" smtClean="0"/>
              <a:pPr/>
              <a:t>12/11/2025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ource Sans Pro"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ource Sans Pro" pitchFamily="34" charset="0"/>
              </a:defRPr>
            </a:lvl1pPr>
          </a:lstStyle>
          <a:p>
            <a:fld id="{6DB52B82-67E1-49BD-A200-A7033A7B0C1C}" type="slidenum">
              <a:rPr lang="en-US" smtClean="0"/>
              <a:pPr/>
              <a:t>‹#›</a:t>
            </a:fld>
            <a:endParaRPr lang="en-US" dirty="0"/>
          </a:p>
        </p:txBody>
      </p:sp>
    </p:spTree>
    <p:extLst>
      <p:ext uri="{BB962C8B-B14F-4D97-AF65-F5344CB8AC3E}">
        <p14:creationId xmlns:p14="http://schemas.microsoft.com/office/powerpoint/2010/main" val="14063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mn-cs"/>
      </a:defRPr>
    </a:lvl1pPr>
    <a:lvl2pPr marL="457200" algn="l" defTabSz="914400" rtl="0" eaLnBrk="1" latinLnBrk="0" hangingPunct="1">
      <a:defRPr sz="1200" kern="1200">
        <a:solidFill>
          <a:schemeClr val="tx1"/>
        </a:solidFill>
        <a:latin typeface="Source Sans Pro" pitchFamily="34" charset="0"/>
        <a:ea typeface="+mn-ea"/>
        <a:cs typeface="+mn-cs"/>
      </a:defRPr>
    </a:lvl2pPr>
    <a:lvl3pPr marL="914400" algn="l" defTabSz="914400" rtl="0" eaLnBrk="1" latinLnBrk="0" hangingPunct="1">
      <a:defRPr sz="1200" kern="1200">
        <a:solidFill>
          <a:schemeClr val="tx1"/>
        </a:solidFill>
        <a:latin typeface="Source Sans Pro" pitchFamily="34" charset="0"/>
        <a:ea typeface="+mn-ea"/>
        <a:cs typeface="+mn-cs"/>
      </a:defRPr>
    </a:lvl3pPr>
    <a:lvl4pPr marL="1371600" algn="l" defTabSz="914400" rtl="0" eaLnBrk="1" latinLnBrk="0" hangingPunct="1">
      <a:defRPr sz="1200" kern="1200">
        <a:solidFill>
          <a:schemeClr val="tx1"/>
        </a:solidFill>
        <a:latin typeface="Source Sans Pro" pitchFamily="34" charset="0"/>
        <a:ea typeface="+mn-ea"/>
        <a:cs typeface="+mn-cs"/>
      </a:defRPr>
    </a:lvl4pPr>
    <a:lvl5pPr marL="1828800" algn="l" defTabSz="914400" rtl="0" eaLnBrk="1" latinLnBrk="0" hangingPunct="1">
      <a:defRPr sz="1200" kern="1200">
        <a:solidFill>
          <a:schemeClr val="tx1"/>
        </a:solidFill>
        <a:latin typeface="Source Sans Pro"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B52B82-67E1-49BD-A200-A7033A7B0C1C}" type="slidenum">
              <a:rPr lang="en-US" smtClean="0"/>
              <a:pPr/>
              <a:t>6</a:t>
            </a:fld>
            <a:endParaRPr lang="en-US" dirty="0"/>
          </a:p>
        </p:txBody>
      </p:sp>
    </p:spTree>
    <p:extLst>
      <p:ext uri="{BB962C8B-B14F-4D97-AF65-F5344CB8AC3E}">
        <p14:creationId xmlns:p14="http://schemas.microsoft.com/office/powerpoint/2010/main" val="286738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12/11/2025</a:t>
            </a:fld>
            <a:endParaRPr lang="en-US" dirty="0"/>
          </a:p>
        </p:txBody>
      </p:sp>
      <p:sp>
        <p:nvSpPr>
          <p:cNvPr id="5" name="Footer Placeholder 4"/>
          <p:cNvSpPr>
            <a:spLocks noGrp="1"/>
          </p:cNvSpPr>
          <p:nvPr>
            <p:ph type="ftr" sz="quarter" idx="11"/>
          </p:nvPr>
        </p:nvSpPr>
        <p:spPr/>
        <p:txBody>
          <a:bodyPr/>
          <a:lstStyle/>
          <a:p>
            <a:r>
              <a:rPr lang="en-US"/>
              <a:t>Presentation Title Here)</a:t>
            </a:r>
            <a:endParaRPr lang="en-US" dirty="0"/>
          </a:p>
        </p:txBody>
      </p:sp>
      <p:sp>
        <p:nvSpPr>
          <p:cNvPr id="6" name="Slide Number Placeholder 5"/>
          <p:cNvSpPr>
            <a:spLocks noGrp="1"/>
          </p:cNvSpPr>
          <p:nvPr>
            <p:ph type="sldNum" sz="quarter" idx="12"/>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150589209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12/11/2025</a:t>
            </a:fld>
            <a:endParaRPr lang="en-US" dirty="0"/>
          </a:p>
        </p:txBody>
      </p:sp>
      <p:sp>
        <p:nvSpPr>
          <p:cNvPr id="6" name="Footer Placeholder 5"/>
          <p:cNvSpPr>
            <a:spLocks noGrp="1"/>
          </p:cNvSpPr>
          <p:nvPr>
            <p:ph type="ftr" sz="quarter" idx="11"/>
          </p:nvPr>
        </p:nvSpPr>
        <p:spPr/>
        <p:txBody>
          <a:bodyPr/>
          <a:lstStyle/>
          <a:p>
            <a:r>
              <a:rPr lang="en-US"/>
              <a:t>Presentation Title Here)</a:t>
            </a:r>
            <a:endParaRPr lang="en-US" dirty="0"/>
          </a:p>
        </p:txBody>
      </p:sp>
      <p:sp>
        <p:nvSpPr>
          <p:cNvPr id="7" name="Slide Number Placeholder 6"/>
          <p:cNvSpPr>
            <a:spLocks noGrp="1"/>
          </p:cNvSpPr>
          <p:nvPr>
            <p:ph type="sldNum" sz="quarter" idx="12"/>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40480406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12/11/2025</a:t>
            </a:fld>
            <a:endParaRPr lang="en-US" dirty="0"/>
          </a:p>
        </p:txBody>
      </p:sp>
      <p:sp>
        <p:nvSpPr>
          <p:cNvPr id="5" name="Footer Placeholder 4"/>
          <p:cNvSpPr>
            <a:spLocks noGrp="1"/>
          </p:cNvSpPr>
          <p:nvPr>
            <p:ph type="ftr" sz="quarter" idx="11"/>
          </p:nvPr>
        </p:nvSpPr>
        <p:spPr/>
        <p:txBody>
          <a:bodyPr/>
          <a:lstStyle/>
          <a:p>
            <a:r>
              <a:rPr lang="en-US"/>
              <a:t>Presentation Title Here)</a:t>
            </a:r>
            <a:endParaRPr lang="en-US" dirty="0"/>
          </a:p>
        </p:txBody>
      </p:sp>
      <p:sp>
        <p:nvSpPr>
          <p:cNvPr id="6" name="Slide Number Placeholder 5"/>
          <p:cNvSpPr>
            <a:spLocks noGrp="1"/>
          </p:cNvSpPr>
          <p:nvPr>
            <p:ph type="sldNum" sz="quarter" idx="12"/>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401344051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12/11/2025</a:t>
            </a:fld>
            <a:endParaRPr lang="en-US" dirty="0"/>
          </a:p>
        </p:txBody>
      </p:sp>
      <p:sp>
        <p:nvSpPr>
          <p:cNvPr id="5" name="Footer Placeholder 4"/>
          <p:cNvSpPr>
            <a:spLocks noGrp="1"/>
          </p:cNvSpPr>
          <p:nvPr>
            <p:ph type="ftr" sz="quarter" idx="11"/>
          </p:nvPr>
        </p:nvSpPr>
        <p:spPr/>
        <p:txBody>
          <a:bodyPr/>
          <a:lstStyle/>
          <a:p>
            <a:r>
              <a:rPr lang="en-US"/>
              <a:t>Presentation Title Here)</a:t>
            </a:r>
            <a:endParaRPr lang="en-US" dirty="0"/>
          </a:p>
        </p:txBody>
      </p:sp>
      <p:sp>
        <p:nvSpPr>
          <p:cNvPr id="6" name="Slide Number Placeholder 5"/>
          <p:cNvSpPr>
            <a:spLocks noGrp="1"/>
          </p:cNvSpPr>
          <p:nvPr>
            <p:ph type="sldNum" sz="quarter" idx="12"/>
          </p:nvPr>
        </p:nvSpPr>
        <p:spPr/>
        <p:txBody>
          <a:bodyPr/>
          <a:lstStyle/>
          <a:p>
            <a:pPr algn="r"/>
            <a:fld id="{6FE306A7-A228-4E07-8D4E-C1DA2C3F3993}" type="slidenum">
              <a:rPr lang="en-US" smtClean="0"/>
              <a:pPr algn="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4673278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12/11/2025</a:t>
            </a:fld>
            <a:endParaRPr lang="en-US" dirty="0"/>
          </a:p>
        </p:txBody>
      </p:sp>
      <p:sp>
        <p:nvSpPr>
          <p:cNvPr id="5" name="Footer Placeholder 4"/>
          <p:cNvSpPr>
            <a:spLocks noGrp="1"/>
          </p:cNvSpPr>
          <p:nvPr>
            <p:ph type="ftr" sz="quarter" idx="11"/>
          </p:nvPr>
        </p:nvSpPr>
        <p:spPr/>
        <p:txBody>
          <a:bodyPr/>
          <a:lstStyle/>
          <a:p>
            <a:r>
              <a:rPr lang="en-US"/>
              <a:t>Presentation Title Here)</a:t>
            </a:r>
            <a:endParaRPr lang="en-US" dirty="0"/>
          </a:p>
        </p:txBody>
      </p:sp>
      <p:sp>
        <p:nvSpPr>
          <p:cNvPr id="6" name="Slide Number Placeholder 5"/>
          <p:cNvSpPr>
            <a:spLocks noGrp="1"/>
          </p:cNvSpPr>
          <p:nvPr>
            <p:ph type="sldNum" sz="quarter" idx="12"/>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305912586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12/11/2025</a:t>
            </a:fld>
            <a:endParaRPr lang="en-US" dirty="0"/>
          </a:p>
        </p:txBody>
      </p:sp>
      <p:sp>
        <p:nvSpPr>
          <p:cNvPr id="4" name="Footer Placeholder 4"/>
          <p:cNvSpPr>
            <a:spLocks noGrp="1"/>
          </p:cNvSpPr>
          <p:nvPr>
            <p:ph type="ftr" sz="quarter" idx="11"/>
          </p:nvPr>
        </p:nvSpPr>
        <p:spPr/>
        <p:txBody>
          <a:bodyPr/>
          <a:lstStyle/>
          <a:p>
            <a:r>
              <a:rPr lang="en-US"/>
              <a:t>Presentation Title Here)</a:t>
            </a:r>
            <a:endParaRPr lang="en-US" dirty="0"/>
          </a:p>
        </p:txBody>
      </p:sp>
      <p:sp>
        <p:nvSpPr>
          <p:cNvPr id="6" name="Slide Number Placeholder 5"/>
          <p:cNvSpPr>
            <a:spLocks noGrp="1"/>
          </p:cNvSpPr>
          <p:nvPr>
            <p:ph type="sldNum" sz="quarter" idx="12"/>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342651206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12/11/2025</a:t>
            </a:fld>
            <a:endParaRPr lang="en-US" dirty="0"/>
          </a:p>
        </p:txBody>
      </p:sp>
      <p:sp>
        <p:nvSpPr>
          <p:cNvPr id="4" name="Footer Placeholder 4"/>
          <p:cNvSpPr>
            <a:spLocks noGrp="1"/>
          </p:cNvSpPr>
          <p:nvPr>
            <p:ph type="ftr" sz="quarter" idx="11"/>
          </p:nvPr>
        </p:nvSpPr>
        <p:spPr/>
        <p:txBody>
          <a:bodyPr/>
          <a:lstStyle/>
          <a:p>
            <a:r>
              <a:rPr lang="en-US"/>
              <a:t>Presentation Title Here)</a:t>
            </a:r>
            <a:endParaRPr lang="en-US" dirty="0"/>
          </a:p>
        </p:txBody>
      </p:sp>
      <p:sp>
        <p:nvSpPr>
          <p:cNvPr id="6" name="Slide Number Placeholder 5"/>
          <p:cNvSpPr>
            <a:spLocks noGrp="1"/>
          </p:cNvSpPr>
          <p:nvPr>
            <p:ph type="sldNum" sz="quarter" idx="12"/>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359934089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12/11/2025</a:t>
            </a:fld>
            <a:endParaRPr lang="en-US" dirty="0"/>
          </a:p>
        </p:txBody>
      </p:sp>
      <p:sp>
        <p:nvSpPr>
          <p:cNvPr id="5" name="Footer Placeholder 4"/>
          <p:cNvSpPr>
            <a:spLocks noGrp="1"/>
          </p:cNvSpPr>
          <p:nvPr>
            <p:ph type="ftr" sz="quarter" idx="11"/>
          </p:nvPr>
        </p:nvSpPr>
        <p:spPr/>
        <p:txBody>
          <a:bodyPr/>
          <a:lstStyle/>
          <a:p>
            <a:r>
              <a:rPr lang="en-US"/>
              <a:t>Presentation Title Here)</a:t>
            </a:r>
            <a:endParaRPr lang="en-US" dirty="0"/>
          </a:p>
        </p:txBody>
      </p:sp>
      <p:sp>
        <p:nvSpPr>
          <p:cNvPr id="6" name="Slide Number Placeholder 5"/>
          <p:cNvSpPr>
            <a:spLocks noGrp="1"/>
          </p:cNvSpPr>
          <p:nvPr>
            <p:ph type="sldNum" sz="quarter" idx="12"/>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246277750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12/11/2025</a:t>
            </a:fld>
            <a:endParaRPr lang="en-US" dirty="0"/>
          </a:p>
        </p:txBody>
      </p:sp>
      <p:sp>
        <p:nvSpPr>
          <p:cNvPr id="5" name="Footer Placeholder 4"/>
          <p:cNvSpPr>
            <a:spLocks noGrp="1"/>
          </p:cNvSpPr>
          <p:nvPr>
            <p:ph type="ftr" sz="quarter" idx="11"/>
          </p:nvPr>
        </p:nvSpPr>
        <p:spPr/>
        <p:txBody>
          <a:bodyPr/>
          <a:lstStyle/>
          <a:p>
            <a:r>
              <a:rPr lang="en-US"/>
              <a:t>Presentation Title Here)</a:t>
            </a:r>
            <a:endParaRPr lang="en-US" dirty="0"/>
          </a:p>
        </p:txBody>
      </p:sp>
      <p:sp>
        <p:nvSpPr>
          <p:cNvPr id="6" name="Slide Number Placeholder 5"/>
          <p:cNvSpPr>
            <a:spLocks noGrp="1"/>
          </p:cNvSpPr>
          <p:nvPr>
            <p:ph type="sldNum" sz="quarter" idx="12"/>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342108672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Image Fram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86D94D-E2E4-AB47-9A93-CCD4765B2177}"/>
              </a:ext>
            </a:extLst>
          </p:cNvPr>
          <p:cNvSpPr/>
          <p:nvPr userDrawn="1"/>
        </p:nvSpPr>
        <p:spPr>
          <a:xfrm>
            <a:off x="0" y="0"/>
            <a:ext cx="12192000" cy="6858000"/>
          </a:xfrm>
          <a:prstGeom prst="rect">
            <a:avLst/>
          </a:prstGeom>
          <a:solidFill>
            <a:srgbClr val="1D35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12" name="Picture 11" descr="A view of a city street&#10;&#10;Description automatically generated">
            <a:extLst>
              <a:ext uri="{FF2B5EF4-FFF2-40B4-BE49-F238E27FC236}">
                <a16:creationId xmlns:a16="http://schemas.microsoft.com/office/drawing/2014/main" id="{4B5479F1-E084-4B41-B581-E27310062D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146" b="26758"/>
          <a:stretch/>
        </p:blipFill>
        <p:spPr>
          <a:xfrm>
            <a:off x="80792" y="8371"/>
            <a:ext cx="11981325" cy="3487652"/>
          </a:xfrm>
          <a:prstGeom prst="rect">
            <a:avLst/>
          </a:prstGeom>
          <a:ln>
            <a:noFill/>
          </a:ln>
          <a:effectLst>
            <a:outerShdw blurRad="152400" dist="152400" dir="5400000" rotWithShape="0">
              <a:prstClr val="black">
                <a:alpha val="42000"/>
              </a:prstClr>
            </a:outerShdw>
          </a:effectLst>
        </p:spPr>
      </p:pic>
      <p:sp>
        <p:nvSpPr>
          <p:cNvPr id="3" name="Subtitle 2"/>
          <p:cNvSpPr>
            <a:spLocks noGrp="1"/>
          </p:cNvSpPr>
          <p:nvPr>
            <p:ph type="subTitle" idx="1" hasCustomPrompt="1"/>
          </p:nvPr>
        </p:nvSpPr>
        <p:spPr>
          <a:xfrm>
            <a:off x="319521" y="5608321"/>
            <a:ext cx="2050299" cy="841186"/>
          </a:xfrm>
          <a:prstGeom prst="rect">
            <a:avLst/>
          </a:prstGeom>
        </p:spPr>
        <p:txBody>
          <a:bodyPr lIns="0" tIns="0" rIns="0" bIns="0">
            <a:noAutofit/>
          </a:bodyPr>
          <a:lstStyle>
            <a:lvl1pPr marL="0" indent="0" algn="l" defTabSz="914400" rtl="0" eaLnBrk="1" latinLnBrk="0" hangingPunct="1">
              <a:lnSpc>
                <a:spcPct val="90000"/>
              </a:lnSpc>
              <a:spcBef>
                <a:spcPts val="300"/>
              </a:spcBef>
              <a:buClr>
                <a:schemeClr val="accent1"/>
              </a:buClr>
              <a:buFont typeface="Arial" panose="020B0604020202020204" pitchFamily="34" charset="0"/>
              <a:buNone/>
              <a:defRPr lang="en-US" sz="1600" i="0" baseline="0" dirty="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p>
          <a:p>
            <a:r>
              <a:rPr lang="en-US" dirty="0"/>
              <a:t>Position / Title</a:t>
            </a:r>
          </a:p>
          <a:p>
            <a:pPr marL="0" lvl="0" indent="0" algn="l" defTabSz="914400" rtl="0" eaLnBrk="1" latinLnBrk="0" hangingPunct="1">
              <a:lnSpc>
                <a:spcPct val="90000"/>
              </a:lnSpc>
              <a:spcBef>
                <a:spcPts val="300"/>
              </a:spcBef>
              <a:buClr>
                <a:schemeClr val="accent1"/>
              </a:buClr>
              <a:buFont typeface="Arial" panose="020B0604020202020204" pitchFamily="34" charset="0"/>
              <a:buNone/>
            </a:pPr>
            <a:r>
              <a:rPr lang="en-US" i="0" dirty="0"/>
              <a:t>Department / Vertical</a:t>
            </a:r>
          </a:p>
        </p:txBody>
      </p:sp>
      <p:pic>
        <p:nvPicPr>
          <p:cNvPr id="10" name="Picture 9">
            <a:extLst>
              <a:ext uri="{FF2B5EF4-FFF2-40B4-BE49-F238E27FC236}">
                <a16:creationId xmlns:a16="http://schemas.microsoft.com/office/drawing/2014/main" id="{B6A5E707-4171-0A47-B42E-B497A77260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458569" y="5188760"/>
            <a:ext cx="2977662" cy="1985108"/>
          </a:xfrm>
          <a:prstGeom prst="rect">
            <a:avLst/>
          </a:prstGeom>
        </p:spPr>
      </p:pic>
      <p:sp>
        <p:nvSpPr>
          <p:cNvPr id="4" name="Text Placeholder 3">
            <a:extLst>
              <a:ext uri="{FF2B5EF4-FFF2-40B4-BE49-F238E27FC236}">
                <a16:creationId xmlns:a16="http://schemas.microsoft.com/office/drawing/2014/main" id="{CBCF145E-6B60-834C-8DEE-775DCDE37015}"/>
              </a:ext>
            </a:extLst>
          </p:cNvPr>
          <p:cNvSpPr>
            <a:spLocks noGrp="1"/>
          </p:cNvSpPr>
          <p:nvPr>
            <p:ph type="body" sz="quarter" idx="10" hasCustomPrompt="1"/>
          </p:nvPr>
        </p:nvSpPr>
        <p:spPr>
          <a:xfrm>
            <a:off x="329997" y="3952778"/>
            <a:ext cx="7610475" cy="633290"/>
          </a:xfrm>
          <a:prstGeom prst="rect">
            <a:avLst/>
          </a:prstGeom>
        </p:spPr>
        <p:txBody>
          <a:bodyPr/>
          <a:lstStyle>
            <a:lvl1pPr>
              <a:defRPr sz="4800" b="0" i="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1" name="Text Placeholder 3">
            <a:extLst>
              <a:ext uri="{FF2B5EF4-FFF2-40B4-BE49-F238E27FC236}">
                <a16:creationId xmlns:a16="http://schemas.microsoft.com/office/drawing/2014/main" id="{3423C8A2-0930-B343-B33E-1AE21355F90C}"/>
              </a:ext>
            </a:extLst>
          </p:cNvPr>
          <p:cNvSpPr>
            <a:spLocks noGrp="1"/>
          </p:cNvSpPr>
          <p:nvPr>
            <p:ph type="body" sz="quarter" idx="11" hasCustomPrompt="1"/>
          </p:nvPr>
        </p:nvSpPr>
        <p:spPr>
          <a:xfrm>
            <a:off x="319521" y="4719714"/>
            <a:ext cx="7610475" cy="633290"/>
          </a:xfrm>
          <a:prstGeom prst="rect">
            <a:avLst/>
          </a:prstGeom>
        </p:spPr>
        <p:txBody>
          <a:bodyPr/>
          <a:lstStyle>
            <a:lvl1pPr>
              <a:defRPr sz="3200" b="0" i="0">
                <a:solidFill>
                  <a:schemeClr val="bg1"/>
                </a:solidFill>
                <a:latin typeface="+mn-lt"/>
                <a:ea typeface="Source Sans Pro Light" panose="020B04030304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Sub-Title</a:t>
            </a:r>
          </a:p>
        </p:txBody>
      </p:sp>
      <p:grpSp>
        <p:nvGrpSpPr>
          <p:cNvPr id="22" name="Group 21">
            <a:extLst>
              <a:ext uri="{FF2B5EF4-FFF2-40B4-BE49-F238E27FC236}">
                <a16:creationId xmlns:a16="http://schemas.microsoft.com/office/drawing/2014/main" id="{BD78019F-2042-504E-AD4F-C67227E63E23}"/>
              </a:ext>
            </a:extLst>
          </p:cNvPr>
          <p:cNvGrpSpPr/>
          <p:nvPr userDrawn="1"/>
        </p:nvGrpSpPr>
        <p:grpSpPr>
          <a:xfrm>
            <a:off x="80792" y="76951"/>
            <a:ext cx="12028658" cy="3429000"/>
            <a:chOff x="80792" y="76951"/>
            <a:chExt cx="12028658" cy="3429000"/>
          </a:xfrm>
        </p:grpSpPr>
        <p:sp>
          <p:nvSpPr>
            <p:cNvPr id="20" name="Rectangle 19">
              <a:extLst>
                <a:ext uri="{FF2B5EF4-FFF2-40B4-BE49-F238E27FC236}">
                  <a16:creationId xmlns:a16="http://schemas.microsoft.com/office/drawing/2014/main" id="{6629B810-0AA5-6549-830A-B57B29321243}"/>
                </a:ext>
              </a:extLst>
            </p:cNvPr>
            <p:cNvSpPr/>
            <p:nvPr userDrawn="1"/>
          </p:nvSpPr>
          <p:spPr>
            <a:xfrm>
              <a:off x="206375" y="203200"/>
              <a:ext cx="11776075" cy="3183487"/>
            </a:xfrm>
            <a:prstGeom prst="rect">
              <a:avLst/>
            </a:prstGeom>
            <a:noFill/>
            <a:ln w="95250">
              <a:solidFill>
                <a:schemeClr val="bg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A0EE153A-BB6D-B746-A260-8517FEF54CEE}"/>
                </a:ext>
              </a:extLst>
            </p:cNvPr>
            <p:cNvSpPr/>
            <p:nvPr userDrawn="1"/>
          </p:nvSpPr>
          <p:spPr>
            <a:xfrm>
              <a:off x="80792" y="76951"/>
              <a:ext cx="12028658" cy="3429000"/>
            </a:xfrm>
            <a:prstGeom prst="rect">
              <a:avLst/>
            </a:prstGeom>
            <a:noFill/>
            <a:ln w="16192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grpSp>
      <p:grpSp>
        <p:nvGrpSpPr>
          <p:cNvPr id="25" name="Group 24">
            <a:extLst>
              <a:ext uri="{FF2B5EF4-FFF2-40B4-BE49-F238E27FC236}">
                <a16:creationId xmlns:a16="http://schemas.microsoft.com/office/drawing/2014/main" id="{51F0B4E6-6631-C14F-8C0B-FB069967B82A}"/>
              </a:ext>
            </a:extLst>
          </p:cNvPr>
          <p:cNvGrpSpPr/>
          <p:nvPr userDrawn="1"/>
        </p:nvGrpSpPr>
        <p:grpSpPr>
          <a:xfrm>
            <a:off x="2616200" y="6246307"/>
            <a:ext cx="7199746" cy="0"/>
            <a:chOff x="-1649846" y="6502400"/>
            <a:chExt cx="7199746" cy="0"/>
          </a:xfrm>
        </p:grpSpPr>
        <p:cxnSp>
          <p:nvCxnSpPr>
            <p:cNvPr id="26" name="Straight Connector 25">
              <a:extLst>
                <a:ext uri="{FF2B5EF4-FFF2-40B4-BE49-F238E27FC236}">
                  <a16:creationId xmlns:a16="http://schemas.microsoft.com/office/drawing/2014/main" id="{196D1B4A-9584-694E-8E6A-2930F5DCED21}"/>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9038149-9E3D-9F49-950C-26BF94E96074}"/>
                </a:ext>
              </a:extLst>
            </p:cNvPr>
            <p:cNvCxnSpPr>
              <a:cxnSpLocks/>
            </p:cNvCxnSpPr>
            <p:nvPr userDrawn="1"/>
          </p:nvCxnSpPr>
          <p:spPr>
            <a:xfrm>
              <a:off x="-1649846" y="6502400"/>
              <a:ext cx="5942446"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0345376"/>
      </p:ext>
    </p:extLst>
  </p:cSld>
  <p:clrMapOvr>
    <a:masterClrMapping/>
  </p:clrMapOvr>
  <p:extLst>
    <p:ext uri="{DCECCB84-F9BA-43D5-87BE-67443E8EF086}">
      <p15:sldGuideLst xmlns:p15="http://schemas.microsoft.com/office/powerpoint/2012/main">
        <p15:guide id="0" orient="horz" pos="2433">
          <p15:clr>
            <a:srgbClr val="FBAE40"/>
          </p15:clr>
        </p15:guide>
        <p15:guide id="1" pos="354">
          <p15:clr>
            <a:srgbClr val="FBAE40"/>
          </p15:clr>
        </p15:guide>
        <p15:guide id="2" pos="7200">
          <p15:clr>
            <a:srgbClr val="FBAE40"/>
          </p15:clr>
        </p15:guide>
        <p15:guide id="3" pos="7476">
          <p15:clr>
            <a:srgbClr val="FBAE40"/>
          </p15:clr>
        </p15:guide>
        <p15:guide id="4" orient="horz" pos="33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bottom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15F2CC-1640-2848-8212-9DD0BF6751D0}"/>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dirty="0"/>
              <a:t>Presentation Title Here)</a:t>
            </a:r>
          </a:p>
        </p:txBody>
      </p:sp>
      <p:sp>
        <p:nvSpPr>
          <p:cNvPr id="6" name="Slide Number Placeholder 5"/>
          <p:cNvSpPr>
            <a:spLocks noGrp="1"/>
          </p:cNvSpPr>
          <p:nvPr>
            <p:ph type="sldNum" sz="quarter" idx="12"/>
          </p:nvPr>
        </p:nvSpPr>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9" name="Picture 8">
            <a:extLst>
              <a:ext uri="{FF2B5EF4-FFF2-40B4-BE49-F238E27FC236}">
                <a16:creationId xmlns:a16="http://schemas.microsoft.com/office/drawing/2014/main" id="{3790FDFB-7D2E-644F-B491-95271551CA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8" name="Text Placeholder 17">
            <a:extLst>
              <a:ext uri="{FF2B5EF4-FFF2-40B4-BE49-F238E27FC236}">
                <a16:creationId xmlns:a16="http://schemas.microsoft.com/office/drawing/2014/main" id="{CCD2466C-3F5A-1B4C-8431-3F2E7EAEEB2B}"/>
              </a:ext>
            </a:extLst>
          </p:cNvPr>
          <p:cNvSpPr>
            <a:spLocks noGrp="1"/>
          </p:cNvSpPr>
          <p:nvPr>
            <p:ph type="body" sz="quarter" idx="13"/>
          </p:nvPr>
        </p:nvSpPr>
        <p:spPr>
          <a:xfrm>
            <a:off x="344659" y="1254206"/>
            <a:ext cx="11513969" cy="2514600"/>
          </a:xfrm>
        </p:spPr>
        <p:txBody>
          <a:bodyPr/>
          <a:lstStyle>
            <a:lvl3pPr marL="329184">
              <a:defRPr/>
            </a:lvl3pPr>
          </a:lstStyle>
          <a:p>
            <a:pPr lvl="0"/>
            <a:r>
              <a:rPr lang="en-US" dirty="0"/>
              <a:t>Click to edit Master text styles</a:t>
            </a:r>
          </a:p>
          <a:p>
            <a:pPr lvl="1"/>
            <a:r>
              <a:rPr lang="en-US" dirty="0"/>
              <a:t>Second level</a:t>
            </a:r>
          </a:p>
          <a:p>
            <a:pPr lvl="2"/>
            <a:r>
              <a:rPr lang="en-US" dirty="0"/>
              <a:t>Third level</a:t>
            </a:r>
          </a:p>
        </p:txBody>
      </p:sp>
      <p:pic>
        <p:nvPicPr>
          <p:cNvPr id="7" name="Picture 6" descr="A large brick building&#10;&#10;Description automatically generated">
            <a:extLst>
              <a:ext uri="{FF2B5EF4-FFF2-40B4-BE49-F238E27FC236}">
                <a16:creationId xmlns:a16="http://schemas.microsoft.com/office/drawing/2014/main" id="{AA6BC9BF-32E6-7645-B52D-4820086ED24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05" b="50000"/>
          <a:stretch/>
        </p:blipFill>
        <p:spPr>
          <a:xfrm>
            <a:off x="0" y="4254500"/>
            <a:ext cx="12192000" cy="1828800"/>
          </a:xfrm>
          <a:prstGeom prst="rect">
            <a:avLst/>
          </a:prstGeom>
        </p:spPr>
      </p:pic>
      <p:grpSp>
        <p:nvGrpSpPr>
          <p:cNvPr id="12" name="Group 11">
            <a:extLst>
              <a:ext uri="{FF2B5EF4-FFF2-40B4-BE49-F238E27FC236}">
                <a16:creationId xmlns:a16="http://schemas.microsoft.com/office/drawing/2014/main" id="{BAC934DB-6A73-9D45-90E9-27EBB7603B3D}"/>
              </a:ext>
            </a:extLst>
          </p:cNvPr>
          <p:cNvGrpSpPr/>
          <p:nvPr userDrawn="1"/>
        </p:nvGrpSpPr>
        <p:grpSpPr>
          <a:xfrm>
            <a:off x="1778000" y="6536530"/>
            <a:ext cx="6866792" cy="0"/>
            <a:chOff x="-1316892" y="6502400"/>
            <a:chExt cx="6866792" cy="0"/>
          </a:xfrm>
        </p:grpSpPr>
        <p:cxnSp>
          <p:nvCxnSpPr>
            <p:cNvPr id="13" name="Straight Connector 12">
              <a:extLst>
                <a:ext uri="{FF2B5EF4-FFF2-40B4-BE49-F238E27FC236}">
                  <a16:creationId xmlns:a16="http://schemas.microsoft.com/office/drawing/2014/main" id="{6D52AF4B-CF2F-A14D-B292-99D84EA6ADD2}"/>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F170B0-637A-354D-B7D6-547F5E699EA3}"/>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650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12/11/2025</a:t>
            </a:fld>
            <a:endParaRPr lang="en-US" dirty="0"/>
          </a:p>
        </p:txBody>
      </p:sp>
      <p:sp>
        <p:nvSpPr>
          <p:cNvPr id="5" name="Footer Placeholder 4"/>
          <p:cNvSpPr>
            <a:spLocks noGrp="1"/>
          </p:cNvSpPr>
          <p:nvPr>
            <p:ph type="ftr" sz="quarter" idx="11"/>
          </p:nvPr>
        </p:nvSpPr>
        <p:spPr/>
        <p:txBody>
          <a:bodyPr/>
          <a:lstStyle/>
          <a:p>
            <a:r>
              <a:rPr lang="en-US"/>
              <a:t>Presentation Title Here)</a:t>
            </a:r>
            <a:endParaRPr lang="en-US" dirty="0"/>
          </a:p>
        </p:txBody>
      </p:sp>
      <p:sp>
        <p:nvSpPr>
          <p:cNvPr id="6" name="Slide Number Placeholder 5"/>
          <p:cNvSpPr>
            <a:spLocks noGrp="1"/>
          </p:cNvSpPr>
          <p:nvPr>
            <p:ph type="sldNum" sz="quarter" idx="12"/>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54532030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er Slide">
    <p:spTree>
      <p:nvGrpSpPr>
        <p:cNvPr id="1" name=""/>
        <p:cNvGrpSpPr/>
        <p:nvPr/>
      </p:nvGrpSpPr>
      <p:grpSpPr>
        <a:xfrm>
          <a:off x="0" y="0"/>
          <a:ext cx="0" cy="0"/>
          <a:chOff x="0" y="0"/>
          <a:chExt cx="0" cy="0"/>
        </a:xfrm>
      </p:grpSpPr>
      <p:pic>
        <p:nvPicPr>
          <p:cNvPr id="6" name="Picture 2" descr="Aerial Photo of Deepwood Courtesy of Ron Cooper">
            <a:extLst>
              <a:ext uri="{FF2B5EF4-FFF2-40B4-BE49-F238E27FC236}">
                <a16:creationId xmlns:a16="http://schemas.microsoft.com/office/drawing/2014/main" id="{BFD10C50-43A7-4EF5-AAF6-E53C6D4B20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1100" y="-82391"/>
            <a:ext cx="12508772" cy="70227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1A4C37B-4C40-3244-B1E8-9271B582E334}"/>
              </a:ext>
            </a:extLst>
          </p:cNvPr>
          <p:cNvSpPr/>
          <p:nvPr userDrawn="1"/>
        </p:nvSpPr>
        <p:spPr>
          <a:xfrm>
            <a:off x="0" y="0"/>
            <a:ext cx="5626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 name="Title 1"/>
          <p:cNvSpPr>
            <a:spLocks noGrp="1"/>
          </p:cNvSpPr>
          <p:nvPr>
            <p:ph type="title" hasCustomPrompt="1"/>
          </p:nvPr>
        </p:nvSpPr>
        <p:spPr>
          <a:xfrm>
            <a:off x="419100" y="3146425"/>
            <a:ext cx="4787899" cy="907100"/>
          </a:xfrm>
        </p:spPr>
        <p:txBody>
          <a:bodyPr anchor="ctr"/>
          <a:lstStyle>
            <a:lvl1pPr marL="0" algn="l" defTabSz="914400" rtl="0" eaLnBrk="1" latinLnBrk="0" hangingPunct="1">
              <a:lnSpc>
                <a:spcPct val="90000"/>
              </a:lnSpc>
              <a:spcBef>
                <a:spcPct val="0"/>
              </a:spcBef>
              <a:buNone/>
              <a:defRPr lang="en-US" sz="3200" b="0" i="0" kern="1200" dirty="0">
                <a:solidFill>
                  <a:schemeClr val="bg1"/>
                </a:solidFill>
                <a:effectLst/>
                <a:latin typeface="Source Sans Pro Light" panose="020B0403030403020204" pitchFamily="34" charset="0"/>
                <a:ea typeface="Source Sans Pro Light" panose="020B0403030403020204" pitchFamily="34" charset="0"/>
                <a:cs typeface="+mj-cs"/>
              </a:defRPr>
            </a:lvl1pPr>
          </a:lstStyle>
          <a:p>
            <a:r>
              <a:rPr lang="en-US" dirty="0"/>
              <a:t>Click to edit Breaker Slide</a:t>
            </a:r>
          </a:p>
        </p:txBody>
      </p:sp>
      <p:pic>
        <p:nvPicPr>
          <p:cNvPr id="13" name="Picture 12">
            <a:extLst>
              <a:ext uri="{FF2B5EF4-FFF2-40B4-BE49-F238E27FC236}">
                <a16:creationId xmlns:a16="http://schemas.microsoft.com/office/drawing/2014/main" id="{03F39A15-598D-DD4A-A633-CF2896B59E6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grpSp>
        <p:nvGrpSpPr>
          <p:cNvPr id="14" name="Group 13">
            <a:extLst>
              <a:ext uri="{FF2B5EF4-FFF2-40B4-BE49-F238E27FC236}">
                <a16:creationId xmlns:a16="http://schemas.microsoft.com/office/drawing/2014/main" id="{C459C31B-1DD0-0B40-A5E8-1AB40AE4B528}"/>
              </a:ext>
            </a:extLst>
          </p:cNvPr>
          <p:cNvGrpSpPr/>
          <p:nvPr userDrawn="1"/>
        </p:nvGrpSpPr>
        <p:grpSpPr>
          <a:xfrm>
            <a:off x="419100" y="4165600"/>
            <a:ext cx="3771900" cy="0"/>
            <a:chOff x="1778000" y="6502400"/>
            <a:chExt cx="3771900" cy="0"/>
          </a:xfrm>
        </p:grpSpPr>
        <p:cxnSp>
          <p:nvCxnSpPr>
            <p:cNvPr id="15" name="Straight Connector 14">
              <a:extLst>
                <a:ext uri="{FF2B5EF4-FFF2-40B4-BE49-F238E27FC236}">
                  <a16:creationId xmlns:a16="http://schemas.microsoft.com/office/drawing/2014/main" id="{9F1458E4-7374-2544-B6C9-C7BA459E9D74}"/>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B66F15-99A1-A14E-AAB4-9F9C52572C3E}"/>
                </a:ext>
              </a:extLst>
            </p:cNvPr>
            <p:cNvCxnSpPr>
              <a:cxnSpLocks/>
            </p:cNvCxnSpPr>
            <p:nvPr userDrawn="1"/>
          </p:nvCxnSpPr>
          <p:spPr>
            <a:xfrm>
              <a:off x="1778000" y="6502400"/>
              <a:ext cx="2514600"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5308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 Slide 2">
    <p:spTree>
      <p:nvGrpSpPr>
        <p:cNvPr id="1" name=""/>
        <p:cNvGrpSpPr/>
        <p:nvPr/>
      </p:nvGrpSpPr>
      <p:grpSpPr>
        <a:xfrm>
          <a:off x="0" y="0"/>
          <a:ext cx="0" cy="0"/>
          <a:chOff x="0" y="0"/>
          <a:chExt cx="0" cy="0"/>
        </a:xfrm>
      </p:grpSpPr>
      <p:sp>
        <p:nvSpPr>
          <p:cNvPr id="2" name="Title 1"/>
          <p:cNvSpPr>
            <a:spLocks noGrp="1"/>
          </p:cNvSpPr>
          <p:nvPr>
            <p:ph type="title"/>
          </p:nvPr>
        </p:nvSpPr>
        <p:spPr>
          <a:xfrm>
            <a:off x="335755" y="2975450"/>
            <a:ext cx="11520490" cy="907100"/>
          </a:xfrm>
        </p:spPr>
        <p:txBody>
          <a:bodyPr anchor="ctr"/>
          <a:lstStyle>
            <a:lvl1pPr marL="0" algn="l" defTabSz="914400" rtl="0" eaLnBrk="1" latinLnBrk="0" hangingPunct="1">
              <a:lnSpc>
                <a:spcPct val="90000"/>
              </a:lnSpc>
              <a:spcBef>
                <a:spcPct val="0"/>
              </a:spcBef>
              <a:buNone/>
              <a:defRPr lang="en-US" sz="4400" b="0" i="0" kern="1200" dirty="0">
                <a:solidFill>
                  <a:schemeClr val="tx2"/>
                </a:solidFill>
                <a:effectLst/>
                <a:latin typeface="Source Sans Pro Light" panose="020B0403030403020204" pitchFamily="34" charset="0"/>
                <a:ea typeface="Source Sans Pro Light" panose="020B0403030403020204" pitchFamily="34" charset="0"/>
                <a:cs typeface="+mj-cs"/>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Presentation Title Here (Insert Menu &gt; Header &amp; Footer &gt; Apply)</a:t>
            </a:r>
          </a:p>
        </p:txBody>
      </p:sp>
      <p:sp>
        <p:nvSpPr>
          <p:cNvPr id="4" name="Slide Number Placeholder 3"/>
          <p:cNvSpPr>
            <a:spLocks noGrp="1"/>
          </p:cNvSpPr>
          <p:nvPr>
            <p:ph type="sldNum" sz="quarter" idx="11"/>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288783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San Sour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15F2CC-1640-2848-8212-9DD0BF6751D0}"/>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dirty="0"/>
              <a:t>Presentation Title Here)</a:t>
            </a:r>
          </a:p>
        </p:txBody>
      </p:sp>
      <p:sp>
        <p:nvSpPr>
          <p:cNvPr id="6" name="Slide Number Placeholder 5"/>
          <p:cNvSpPr>
            <a:spLocks noGrp="1"/>
          </p:cNvSpPr>
          <p:nvPr>
            <p:ph type="sldNum" sz="quarter" idx="12"/>
          </p:nvPr>
        </p:nvSpPr>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9" name="Picture 8">
            <a:extLst>
              <a:ext uri="{FF2B5EF4-FFF2-40B4-BE49-F238E27FC236}">
                <a16:creationId xmlns:a16="http://schemas.microsoft.com/office/drawing/2014/main" id="{3790FDFB-7D2E-644F-B491-95271551CA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8" name="Text Placeholder 17">
            <a:extLst>
              <a:ext uri="{FF2B5EF4-FFF2-40B4-BE49-F238E27FC236}">
                <a16:creationId xmlns:a16="http://schemas.microsoft.com/office/drawing/2014/main" id="{CCD2466C-3F5A-1B4C-8431-3F2E7EAEEB2B}"/>
              </a:ext>
            </a:extLst>
          </p:cNvPr>
          <p:cNvSpPr>
            <a:spLocks noGrp="1"/>
          </p:cNvSpPr>
          <p:nvPr>
            <p:ph type="body" sz="quarter" idx="13"/>
          </p:nvPr>
        </p:nvSpPr>
        <p:spPr>
          <a:xfrm>
            <a:off x="336548" y="1452515"/>
            <a:ext cx="11513969" cy="2514600"/>
          </a:xfrm>
        </p:spPr>
        <p:txBody>
          <a:bodyPr/>
          <a:lstStyle>
            <a:lvl3pPr marL="329184">
              <a:defRPr/>
            </a:lvl3pPr>
          </a:lstStyle>
          <a:p>
            <a:pPr lvl="0"/>
            <a:r>
              <a:rPr lang="en-US" dirty="0"/>
              <a:t>Click to edit Master text styles</a:t>
            </a:r>
          </a:p>
          <a:p>
            <a:pPr lvl="1"/>
            <a:r>
              <a:rPr lang="en-US" dirty="0"/>
              <a:t>Second level</a:t>
            </a:r>
          </a:p>
          <a:p>
            <a:pPr lvl="2"/>
            <a:r>
              <a:rPr lang="en-US" dirty="0"/>
              <a:t>Third level</a:t>
            </a:r>
          </a:p>
        </p:txBody>
      </p:sp>
      <p:grpSp>
        <p:nvGrpSpPr>
          <p:cNvPr id="11" name="Group 10">
            <a:extLst>
              <a:ext uri="{FF2B5EF4-FFF2-40B4-BE49-F238E27FC236}">
                <a16:creationId xmlns:a16="http://schemas.microsoft.com/office/drawing/2014/main" id="{F9884F3F-33DE-724D-8787-C31694BB9250}"/>
              </a:ext>
            </a:extLst>
          </p:cNvPr>
          <p:cNvGrpSpPr/>
          <p:nvPr userDrawn="1"/>
        </p:nvGrpSpPr>
        <p:grpSpPr>
          <a:xfrm>
            <a:off x="1778000" y="6536530"/>
            <a:ext cx="6866792" cy="0"/>
            <a:chOff x="-1316892" y="6502400"/>
            <a:chExt cx="6866792" cy="0"/>
          </a:xfrm>
        </p:grpSpPr>
        <p:cxnSp>
          <p:nvCxnSpPr>
            <p:cNvPr id="12" name="Straight Connector 11">
              <a:extLst>
                <a:ext uri="{FF2B5EF4-FFF2-40B4-BE49-F238E27FC236}">
                  <a16:creationId xmlns:a16="http://schemas.microsoft.com/office/drawing/2014/main" id="{D4091B50-FF1B-864E-93D8-2841F3CE41C3}"/>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4740F0-6BD0-FD43-A059-29465832449B}"/>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3736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8" name="Text Placeholder 3">
            <a:extLst>
              <a:ext uri="{FF2B5EF4-FFF2-40B4-BE49-F238E27FC236}">
                <a16:creationId xmlns:a16="http://schemas.microsoft.com/office/drawing/2014/main" id="{F409EC90-7A58-5F47-8200-67E9DD5AF8E0}"/>
              </a:ext>
            </a:extLst>
          </p:cNvPr>
          <p:cNvSpPr>
            <a:spLocks noGrp="1"/>
          </p:cNvSpPr>
          <p:nvPr>
            <p:ph idx="1"/>
          </p:nvPr>
        </p:nvSpPr>
        <p:spPr>
          <a:xfrm>
            <a:off x="336549" y="1253331"/>
            <a:ext cx="5581651" cy="3966369"/>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10" name="Rectangle 9">
            <a:extLst>
              <a:ext uri="{FF2B5EF4-FFF2-40B4-BE49-F238E27FC236}">
                <a16:creationId xmlns:a16="http://schemas.microsoft.com/office/drawing/2014/main" id="{75116654-E6BD-A640-838E-53FCCAB759EA}"/>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2" name="Slide Number Placeholder 5">
            <a:extLst>
              <a:ext uri="{FF2B5EF4-FFF2-40B4-BE49-F238E27FC236}">
                <a16:creationId xmlns:a16="http://schemas.microsoft.com/office/drawing/2014/main" id="{A1CDA76D-C4CA-8D4A-AC10-59FCCE9FFBC1}"/>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13" name="Picture 12">
            <a:extLst>
              <a:ext uri="{FF2B5EF4-FFF2-40B4-BE49-F238E27FC236}">
                <a16:creationId xmlns:a16="http://schemas.microsoft.com/office/drawing/2014/main" id="{F4111453-6C11-514A-927A-01AC301464D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7" name="Text Placeholder 3">
            <a:extLst>
              <a:ext uri="{FF2B5EF4-FFF2-40B4-BE49-F238E27FC236}">
                <a16:creationId xmlns:a16="http://schemas.microsoft.com/office/drawing/2014/main" id="{BF5079E7-6582-944B-A16F-CC156017D3BD}"/>
              </a:ext>
            </a:extLst>
          </p:cNvPr>
          <p:cNvSpPr>
            <a:spLocks noGrp="1"/>
          </p:cNvSpPr>
          <p:nvPr>
            <p:ph idx="13"/>
          </p:nvPr>
        </p:nvSpPr>
        <p:spPr>
          <a:xfrm>
            <a:off x="6305549" y="1253331"/>
            <a:ext cx="5581651" cy="3966369"/>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18" name="Footer Placeholder 4">
            <a:extLst>
              <a:ext uri="{FF2B5EF4-FFF2-40B4-BE49-F238E27FC236}">
                <a16:creationId xmlns:a16="http://schemas.microsoft.com/office/drawing/2014/main" id="{0AE23C3E-A778-354C-8EE9-27074045D5D3}"/>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grpSp>
        <p:nvGrpSpPr>
          <p:cNvPr id="19" name="Group 18">
            <a:extLst>
              <a:ext uri="{FF2B5EF4-FFF2-40B4-BE49-F238E27FC236}">
                <a16:creationId xmlns:a16="http://schemas.microsoft.com/office/drawing/2014/main" id="{2441110C-22A8-6F40-AA97-1FFF07EE98D9}"/>
              </a:ext>
            </a:extLst>
          </p:cNvPr>
          <p:cNvGrpSpPr/>
          <p:nvPr userDrawn="1"/>
        </p:nvGrpSpPr>
        <p:grpSpPr>
          <a:xfrm>
            <a:off x="1778000" y="6536530"/>
            <a:ext cx="6866792" cy="0"/>
            <a:chOff x="-1316892" y="6502400"/>
            <a:chExt cx="6866792" cy="0"/>
          </a:xfrm>
        </p:grpSpPr>
        <p:cxnSp>
          <p:nvCxnSpPr>
            <p:cNvPr id="20" name="Straight Connector 19">
              <a:extLst>
                <a:ext uri="{FF2B5EF4-FFF2-40B4-BE49-F238E27FC236}">
                  <a16:creationId xmlns:a16="http://schemas.microsoft.com/office/drawing/2014/main" id="{9FFC0AFC-ED0E-3944-8D3A-E85CA8C2A414}"/>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D8512C-2F10-4246-AF95-07C2E2628D6B}"/>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3055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Box">
    <p:spTree>
      <p:nvGrpSpPr>
        <p:cNvPr id="1" name=""/>
        <p:cNvGrpSpPr/>
        <p:nvPr/>
      </p:nvGrpSpPr>
      <p:grpSpPr>
        <a:xfrm>
          <a:off x="0" y="0"/>
          <a:ext cx="0" cy="0"/>
          <a:chOff x="0" y="0"/>
          <a:chExt cx="0" cy="0"/>
        </a:xfrm>
      </p:grpSpPr>
      <p:sp>
        <p:nvSpPr>
          <p:cNvPr id="5" name="Rectangle 4"/>
          <p:cNvSpPr/>
          <p:nvPr userDrawn="1"/>
        </p:nvSpPr>
        <p:spPr>
          <a:xfrm>
            <a:off x="170688" y="162687"/>
            <a:ext cx="11850624" cy="5780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3" name="Footer Placeholder 2"/>
          <p:cNvSpPr>
            <a:spLocks noGrp="1"/>
          </p:cNvSpPr>
          <p:nvPr>
            <p:ph type="ftr" sz="quarter" idx="10"/>
          </p:nvPr>
        </p:nvSpPr>
        <p:spPr/>
        <p:txBody>
          <a:bodyPr/>
          <a:lstStyle/>
          <a:p>
            <a:r>
              <a:rPr lang="en-US" dirty="0"/>
              <a:t>Presentation Title Here (Insert Menu &gt; Header &amp; Footer &gt; Apply)</a:t>
            </a:r>
          </a:p>
        </p:txBody>
      </p:sp>
      <p:sp>
        <p:nvSpPr>
          <p:cNvPr id="4" name="Slide Number Placeholder 3"/>
          <p:cNvSpPr>
            <a:spLocks noGrp="1"/>
          </p:cNvSpPr>
          <p:nvPr>
            <p:ph type="sldNum" sz="quarter" idx="11"/>
          </p:nvPr>
        </p:nvSpPr>
        <p:spPr/>
        <p:txBody>
          <a:bodyPr/>
          <a:lstStyle/>
          <a:p>
            <a:pPr algn="r"/>
            <a:fld id="{6FE306A7-A228-4E07-8D4E-C1DA2C3F3993}" type="slidenum">
              <a:rPr lang="en-US" smtClean="0"/>
              <a:pPr algn="r"/>
              <a:t>‹#›</a:t>
            </a:fld>
            <a:endParaRPr lang="en-US" dirty="0"/>
          </a:p>
        </p:txBody>
      </p:sp>
      <p:sp>
        <p:nvSpPr>
          <p:cNvPr id="6" name="Text Placeholder 5">
            <a:extLst>
              <a:ext uri="{FF2B5EF4-FFF2-40B4-BE49-F238E27FC236}">
                <a16:creationId xmlns:a16="http://schemas.microsoft.com/office/drawing/2014/main" id="{8E9B5374-BEA0-DF47-BEE7-32CB5C195A92}"/>
              </a:ext>
            </a:extLst>
          </p:cNvPr>
          <p:cNvSpPr>
            <a:spLocks noGrp="1"/>
          </p:cNvSpPr>
          <p:nvPr>
            <p:ph type="body" sz="quarter" idx="12" hasCustomPrompt="1"/>
          </p:nvPr>
        </p:nvSpPr>
        <p:spPr>
          <a:xfrm>
            <a:off x="1081088" y="1411929"/>
            <a:ext cx="10029825" cy="3282430"/>
          </a:xfrm>
          <a:prstGeom prst="rect">
            <a:avLst/>
          </a:prstGeom>
        </p:spPr>
        <p:txBody>
          <a:bodyPr anchor="ctr" anchorCtr="0">
            <a:noAutofit/>
          </a:bodyPr>
          <a:lstStyle>
            <a:lvl1pPr marL="0" indent="0" algn="ctr" defTabSz="914400" rtl="0" eaLnBrk="1" latinLnBrk="0" hangingPunct="1">
              <a:lnSpc>
                <a:spcPct val="110000"/>
              </a:lnSpc>
              <a:spcBef>
                <a:spcPts val="1400"/>
              </a:spcBef>
              <a:buClr>
                <a:srgbClr val="E12726"/>
              </a:buClr>
              <a:buFont typeface="Arial" panose="020B0604020202020204" pitchFamily="34" charset="0"/>
              <a:buNone/>
              <a:defRPr lang="en-US" sz="3600" b="0" i="0" kern="1200" dirty="0">
                <a:solidFill>
                  <a:schemeClr val="bg1"/>
                </a:solidFill>
                <a:latin typeface="Source Sans Pro Light" panose="020B0403030403020204" pitchFamily="34" charset="0"/>
                <a:ea typeface="Source Sans Pro Light" panose="020B0403030403020204" pitchFamily="34" charset="0"/>
                <a:cs typeface="Droid Serif" panose="02020600060500020200" pitchFamily="18" charset="0"/>
              </a:defRPr>
            </a:lvl1pPr>
          </a:lstStyle>
          <a:p>
            <a:pPr lvl="0"/>
            <a:r>
              <a:rPr lang="en-US" dirty="0"/>
              <a:t>Quote Text Here</a:t>
            </a:r>
          </a:p>
        </p:txBody>
      </p:sp>
    </p:spTree>
    <p:extLst>
      <p:ext uri="{BB962C8B-B14F-4D97-AF65-F5344CB8AC3E}">
        <p14:creationId xmlns:p14="http://schemas.microsoft.com/office/powerpoint/2010/main" val="726514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If Necess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26D904-43BD-9E4A-9F50-714BF7E9E685}"/>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7" name="Slide Number Placeholder 5">
            <a:extLst>
              <a:ext uri="{FF2B5EF4-FFF2-40B4-BE49-F238E27FC236}">
                <a16:creationId xmlns:a16="http://schemas.microsoft.com/office/drawing/2014/main" id="{5FEC97FD-C705-6A49-B64E-8A8367060706}"/>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8" name="Picture 7">
            <a:extLst>
              <a:ext uri="{FF2B5EF4-FFF2-40B4-BE49-F238E27FC236}">
                <a16:creationId xmlns:a16="http://schemas.microsoft.com/office/drawing/2014/main" id="{582E75F3-7F56-9945-AD15-CBA48C257D3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2" name="Title 1">
            <a:extLst>
              <a:ext uri="{FF2B5EF4-FFF2-40B4-BE49-F238E27FC236}">
                <a16:creationId xmlns:a16="http://schemas.microsoft.com/office/drawing/2014/main" id="{EB2EDED9-2FEE-D548-865D-A3F07924AA1D}"/>
              </a:ext>
            </a:extLst>
          </p:cNvPr>
          <p:cNvSpPr>
            <a:spLocks noGrp="1"/>
          </p:cNvSpPr>
          <p:nvPr>
            <p:ph type="title" hasCustomPrompt="1"/>
          </p:nvPr>
        </p:nvSpPr>
        <p:spPr>
          <a:xfrm>
            <a:off x="336549" y="1207008"/>
            <a:ext cx="11513969" cy="874319"/>
          </a:xfrm>
        </p:spPr>
        <p:txBody>
          <a:bodyPr/>
          <a:lstStyle>
            <a:lvl1pPr>
              <a:defRPr sz="4400"/>
            </a:lvl1pPr>
          </a:lstStyle>
          <a:p>
            <a:r>
              <a:rPr lang="en-US" dirty="0"/>
              <a:t>Thank you</a:t>
            </a:r>
          </a:p>
        </p:txBody>
      </p:sp>
      <p:sp>
        <p:nvSpPr>
          <p:cNvPr id="13" name="Subtitle 2">
            <a:extLst>
              <a:ext uri="{FF2B5EF4-FFF2-40B4-BE49-F238E27FC236}">
                <a16:creationId xmlns:a16="http://schemas.microsoft.com/office/drawing/2014/main" id="{785A3902-84E9-E544-A3C2-3D90E16947C4}"/>
              </a:ext>
            </a:extLst>
          </p:cNvPr>
          <p:cNvSpPr>
            <a:spLocks noGrp="1"/>
          </p:cNvSpPr>
          <p:nvPr>
            <p:ph type="subTitle" idx="1" hasCustomPrompt="1"/>
          </p:nvPr>
        </p:nvSpPr>
        <p:spPr>
          <a:xfrm>
            <a:off x="336549" y="3429000"/>
            <a:ext cx="4984751" cy="1498600"/>
          </a:xfrm>
          <a:prstGeom prst="rect">
            <a:avLst/>
          </a:prstGeom>
        </p:spPr>
        <p:txBody>
          <a:bodyPr lIns="0" tIns="0" rIns="0" bIns="0">
            <a:noAutofit/>
          </a:bodyPr>
          <a:lstStyle>
            <a:lvl1pPr marL="0" indent="0" algn="l" defTabSz="914400" rtl="0" eaLnBrk="1" latinLnBrk="0" hangingPunct="1">
              <a:lnSpc>
                <a:spcPct val="90000"/>
              </a:lnSpc>
              <a:spcBef>
                <a:spcPts val="300"/>
              </a:spcBef>
              <a:buClr>
                <a:schemeClr val="accent1"/>
              </a:buClr>
              <a:buFont typeface="Arial" panose="020B0604020202020204" pitchFamily="34" charset="0"/>
              <a:buNone/>
              <a:defRPr lang="en-US" sz="1800" i="0" baseline="0" dirty="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p>
          <a:p>
            <a:r>
              <a:rPr lang="en-US" dirty="0"/>
              <a:t>Position / Title</a:t>
            </a:r>
          </a:p>
          <a:p>
            <a:pPr marL="0" lvl="0" indent="0" algn="l" defTabSz="914400" rtl="0" eaLnBrk="1" latinLnBrk="0" hangingPunct="1">
              <a:lnSpc>
                <a:spcPct val="90000"/>
              </a:lnSpc>
              <a:spcBef>
                <a:spcPts val="300"/>
              </a:spcBef>
              <a:buClr>
                <a:schemeClr val="accent1"/>
              </a:buClr>
              <a:buFont typeface="Arial" panose="020B0604020202020204" pitchFamily="34" charset="0"/>
              <a:buNone/>
            </a:pPr>
            <a:r>
              <a:rPr lang="en-US" i="0" dirty="0"/>
              <a:t>Department / Vertical</a:t>
            </a:r>
          </a:p>
        </p:txBody>
      </p:sp>
      <p:sp>
        <p:nvSpPr>
          <p:cNvPr id="3" name="Text Placeholder 2">
            <a:extLst>
              <a:ext uri="{FF2B5EF4-FFF2-40B4-BE49-F238E27FC236}">
                <a16:creationId xmlns:a16="http://schemas.microsoft.com/office/drawing/2014/main" id="{5C03E600-481E-6646-9277-C5F478140D53}"/>
              </a:ext>
            </a:extLst>
          </p:cNvPr>
          <p:cNvSpPr>
            <a:spLocks noGrp="1"/>
          </p:cNvSpPr>
          <p:nvPr>
            <p:ph type="body" sz="quarter" idx="13" hasCustomPrompt="1"/>
          </p:nvPr>
        </p:nvSpPr>
        <p:spPr>
          <a:xfrm>
            <a:off x="336549" y="2381413"/>
            <a:ext cx="4718050" cy="736600"/>
          </a:xfrm>
        </p:spPr>
        <p:txBody>
          <a:bodyPr/>
          <a:lstStyle>
            <a:lvl1pPr>
              <a:defRPr sz="3200"/>
            </a:lvl1pPr>
          </a:lstStyle>
          <a:p>
            <a:pPr lvl="0"/>
            <a:r>
              <a:rPr lang="en-US" dirty="0"/>
              <a:t>CTA</a:t>
            </a:r>
          </a:p>
        </p:txBody>
      </p:sp>
      <p:sp>
        <p:nvSpPr>
          <p:cNvPr id="14" name="Footer Placeholder 4">
            <a:extLst>
              <a:ext uri="{FF2B5EF4-FFF2-40B4-BE49-F238E27FC236}">
                <a16:creationId xmlns:a16="http://schemas.microsoft.com/office/drawing/2014/main" id="{1C4E9BED-162D-B14A-8683-B98F8E485774}"/>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grpSp>
        <p:nvGrpSpPr>
          <p:cNvPr id="15" name="Group 14">
            <a:extLst>
              <a:ext uri="{FF2B5EF4-FFF2-40B4-BE49-F238E27FC236}">
                <a16:creationId xmlns:a16="http://schemas.microsoft.com/office/drawing/2014/main" id="{68DCB210-875E-D049-8337-0073269E12FE}"/>
              </a:ext>
            </a:extLst>
          </p:cNvPr>
          <p:cNvGrpSpPr/>
          <p:nvPr userDrawn="1"/>
        </p:nvGrpSpPr>
        <p:grpSpPr>
          <a:xfrm>
            <a:off x="1778000" y="6536530"/>
            <a:ext cx="6866792" cy="0"/>
            <a:chOff x="-1316892" y="6502400"/>
            <a:chExt cx="6866792" cy="0"/>
          </a:xfrm>
        </p:grpSpPr>
        <p:cxnSp>
          <p:nvCxnSpPr>
            <p:cNvPr id="16" name="Straight Connector 15">
              <a:extLst>
                <a:ext uri="{FF2B5EF4-FFF2-40B4-BE49-F238E27FC236}">
                  <a16:creationId xmlns:a16="http://schemas.microsoft.com/office/drawing/2014/main" id="{7BA38B75-63DB-814B-96B1-14CDB94E9906}"/>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8A9B4A5-B598-F144-8AA0-C5B7F9427EF7}"/>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7096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go Slide (If Necessar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463539" y="6481231"/>
            <a:ext cx="1264923" cy="109728"/>
          </a:xfrm>
          <a:prstGeom prst="rect">
            <a:avLst/>
          </a:prstGeom>
        </p:spPr>
      </p:pic>
      <p:pic>
        <p:nvPicPr>
          <p:cNvPr id="5" name="Picture 4">
            <a:extLst>
              <a:ext uri="{FF2B5EF4-FFF2-40B4-BE49-F238E27FC236}">
                <a16:creationId xmlns:a16="http://schemas.microsoft.com/office/drawing/2014/main" id="{3429E776-2484-F04B-9C94-D2AFDF9E439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259528" y="1354307"/>
            <a:ext cx="6960672" cy="4640452"/>
          </a:xfrm>
          <a:prstGeom prst="rect">
            <a:avLst/>
          </a:prstGeom>
        </p:spPr>
      </p:pic>
    </p:spTree>
    <p:extLst>
      <p:ext uri="{BB962C8B-B14F-4D97-AF65-F5344CB8AC3E}">
        <p14:creationId xmlns:p14="http://schemas.microsoft.com/office/powerpoint/2010/main" val="2577843779"/>
      </p:ext>
    </p:extLst>
  </p:cSld>
  <p:clrMapOvr>
    <a:masterClrMapping/>
  </p:clrMapOvr>
  <p:extLst>
    <p:ext uri="{DCECCB84-F9BA-43D5-87BE-67443E8EF086}">
      <p15:sldGuideLst xmlns:p15="http://schemas.microsoft.com/office/powerpoint/2012/main">
        <p15:guide id="1" pos="480">
          <p15:clr>
            <a:srgbClr val="FBAE40"/>
          </p15:clr>
        </p15:guide>
        <p15:guide id="2" pos="720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 Not Use Layouts Past This">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36549" y="2694582"/>
            <a:ext cx="11513969" cy="1468836"/>
          </a:xfrm>
        </p:spPr>
        <p:txBody>
          <a:bodyPr/>
          <a:lstStyle>
            <a:lvl1pPr algn="ctr">
              <a:defRPr sz="5400" baseline="0">
                <a:solidFill>
                  <a:schemeClr val="bg1"/>
                </a:solidFill>
              </a:defRPr>
            </a:lvl1pPr>
          </a:lstStyle>
          <a:p>
            <a:r>
              <a:rPr lang="en-US" dirty="0"/>
              <a:t>Do Not Use Any Layouts</a:t>
            </a:r>
            <a:br>
              <a:rPr lang="en-US" dirty="0"/>
            </a:br>
            <a:r>
              <a:rPr lang="en-US" dirty="0"/>
              <a:t>Past This One</a:t>
            </a:r>
          </a:p>
        </p:txBody>
      </p:sp>
    </p:spTree>
    <p:extLst>
      <p:ext uri="{BB962C8B-B14F-4D97-AF65-F5344CB8AC3E}">
        <p14:creationId xmlns:p14="http://schemas.microsoft.com/office/powerpoint/2010/main" val="1567950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4685DF3-1603-43F9-A6A3-4828097D97BB}"/>
              </a:ext>
            </a:extLst>
          </p:cNvPr>
          <p:cNvCxnSpPr/>
          <p:nvPr userDrawn="1"/>
        </p:nvCxnSpPr>
        <p:spPr>
          <a:xfrm>
            <a:off x="7174962" y="3758097"/>
            <a:ext cx="0" cy="1460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74163BF-0EB5-434C-BD9B-DA607527E0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06" y="4017511"/>
            <a:ext cx="2469466" cy="941672"/>
          </a:xfrm>
          <a:prstGeom prst="rect">
            <a:avLst/>
          </a:prstGeom>
        </p:spPr>
      </p:pic>
      <p:sp>
        <p:nvSpPr>
          <p:cNvPr id="11" name="Text Placeholder 10">
            <a:extLst>
              <a:ext uri="{FF2B5EF4-FFF2-40B4-BE49-F238E27FC236}">
                <a16:creationId xmlns:a16="http://schemas.microsoft.com/office/drawing/2014/main" id="{C5DC0147-3DC1-4C77-837B-DF8B90AA1130}"/>
              </a:ext>
            </a:extLst>
          </p:cNvPr>
          <p:cNvSpPr>
            <a:spLocks noGrp="1"/>
          </p:cNvSpPr>
          <p:nvPr>
            <p:ph type="body" sz="quarter" idx="10" hasCustomPrompt="1"/>
          </p:nvPr>
        </p:nvSpPr>
        <p:spPr>
          <a:xfrm>
            <a:off x="7174962" y="3884060"/>
            <a:ext cx="3994059" cy="453162"/>
          </a:xfrm>
        </p:spPr>
        <p:txBody>
          <a:bodyPr>
            <a:noAutofit/>
          </a:bodyPr>
          <a:lstStyle>
            <a:lvl1pPr marL="0" indent="0">
              <a:lnSpc>
                <a:spcPts val="2800"/>
              </a:lnSpc>
              <a:buFontTx/>
              <a:buNone/>
              <a:defRPr sz="3200" b="1"/>
            </a:lvl1pPr>
            <a:lvl2pPr marL="457200" indent="0">
              <a:buFontTx/>
              <a:buNone/>
              <a:defRPr b="1"/>
            </a:lvl2pPr>
            <a:lvl3pPr marL="914400" indent="0">
              <a:buFontTx/>
              <a:buNone/>
              <a:defRPr b="1"/>
            </a:lvl3pPr>
            <a:lvl4pPr marL="1371600" indent="0">
              <a:buFontTx/>
              <a:buNone/>
              <a:defRPr b="1"/>
            </a:lvl4pPr>
            <a:lvl5pPr marL="1828800" indent="0">
              <a:buFontTx/>
              <a:buNone/>
              <a:defRPr b="1"/>
            </a:lvl5pPr>
          </a:lstStyle>
          <a:p>
            <a:pPr lvl="0"/>
            <a:r>
              <a:rPr lang="en-US" dirty="0"/>
              <a:t>Presentation Title</a:t>
            </a:r>
          </a:p>
        </p:txBody>
      </p:sp>
      <p:sp>
        <p:nvSpPr>
          <p:cNvPr id="15" name="Text Placeholder 14">
            <a:extLst>
              <a:ext uri="{FF2B5EF4-FFF2-40B4-BE49-F238E27FC236}">
                <a16:creationId xmlns:a16="http://schemas.microsoft.com/office/drawing/2014/main" id="{F42158B9-23F3-48B9-A8C2-EFAF5B0BB6CD}"/>
              </a:ext>
            </a:extLst>
          </p:cNvPr>
          <p:cNvSpPr>
            <a:spLocks noGrp="1"/>
          </p:cNvSpPr>
          <p:nvPr>
            <p:ph type="body" sz="quarter" idx="11" hasCustomPrompt="1"/>
          </p:nvPr>
        </p:nvSpPr>
        <p:spPr>
          <a:xfrm>
            <a:off x="7175499" y="4349408"/>
            <a:ext cx="3993513" cy="453162"/>
          </a:xfrm>
        </p:spPr>
        <p:txBody>
          <a:bodyPr/>
          <a:lstStyle>
            <a:lvl1pPr marL="0" indent="0" algn="l">
              <a:lnSpc>
                <a:spcPts val="2600"/>
              </a:lnSpc>
              <a:buFontTx/>
              <a:buNone/>
              <a:defRPr/>
            </a:lvl1pPr>
          </a:lstStyle>
          <a:p>
            <a:pPr lvl="0"/>
            <a:r>
              <a:rPr lang="en-US" dirty="0"/>
              <a:t>Click to add Name</a:t>
            </a:r>
          </a:p>
        </p:txBody>
      </p:sp>
      <p:sp>
        <p:nvSpPr>
          <p:cNvPr id="16" name="Text Placeholder 14">
            <a:extLst>
              <a:ext uri="{FF2B5EF4-FFF2-40B4-BE49-F238E27FC236}">
                <a16:creationId xmlns:a16="http://schemas.microsoft.com/office/drawing/2014/main" id="{C2EDF8E0-D59F-484C-9D48-BF3E91C71355}"/>
              </a:ext>
            </a:extLst>
          </p:cNvPr>
          <p:cNvSpPr>
            <a:spLocks noGrp="1"/>
          </p:cNvSpPr>
          <p:nvPr>
            <p:ph type="body" sz="quarter" idx="12" hasCustomPrompt="1"/>
          </p:nvPr>
        </p:nvSpPr>
        <p:spPr>
          <a:xfrm>
            <a:off x="7174962" y="4728167"/>
            <a:ext cx="3993513" cy="453162"/>
          </a:xfrm>
        </p:spPr>
        <p:txBody>
          <a:bodyPr/>
          <a:lstStyle>
            <a:lvl1pPr marL="0" indent="0" algn="l">
              <a:lnSpc>
                <a:spcPts val="2600"/>
              </a:lnSpc>
              <a:buFontTx/>
              <a:buNone/>
              <a:defRPr/>
            </a:lvl1pPr>
          </a:lstStyle>
          <a:p>
            <a:pPr lvl="0"/>
            <a:r>
              <a:rPr lang="en-US" dirty="0"/>
              <a:t>Date 1, 2020</a:t>
            </a:r>
          </a:p>
        </p:txBody>
      </p:sp>
    </p:spTree>
    <p:extLst>
      <p:ext uri="{BB962C8B-B14F-4D97-AF65-F5344CB8AC3E}">
        <p14:creationId xmlns:p14="http://schemas.microsoft.com/office/powerpoint/2010/main" val="786510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8787-DE30-48C9-90BF-C3D8E52215F5}"/>
              </a:ext>
            </a:extLst>
          </p:cNvPr>
          <p:cNvSpPr>
            <a:spLocks noGrp="1"/>
          </p:cNvSpPr>
          <p:nvPr>
            <p:ph type="title" hasCustomPrompt="1"/>
          </p:nvPr>
        </p:nvSpPr>
        <p:spPr>
          <a:xfrm>
            <a:off x="0" y="2219325"/>
            <a:ext cx="12192000" cy="1209675"/>
          </a:xfrm>
        </p:spPr>
        <p:txBody>
          <a:bodyPr anchor="b"/>
          <a:lstStyle>
            <a:lvl1pPr algn="ctr">
              <a:defRPr sz="6000"/>
            </a:lvl1pPr>
          </a:lstStyle>
          <a:p>
            <a:r>
              <a:rPr lang="en-US" dirty="0"/>
              <a:t>Click to edit divider page</a:t>
            </a:r>
          </a:p>
        </p:txBody>
      </p:sp>
      <p:pic>
        <p:nvPicPr>
          <p:cNvPr id="7" name="Picture 6">
            <a:extLst>
              <a:ext uri="{FF2B5EF4-FFF2-40B4-BE49-F238E27FC236}">
                <a16:creationId xmlns:a16="http://schemas.microsoft.com/office/drawing/2014/main" id="{A21B3254-1ED8-4D19-91CC-3DB618602ED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1" t="66020" r="4853"/>
          <a:stretch/>
        </p:blipFill>
        <p:spPr>
          <a:xfrm>
            <a:off x="0" y="5139069"/>
            <a:ext cx="12192000" cy="1119557"/>
          </a:xfrm>
          <a:prstGeom prst="rect">
            <a:avLst/>
          </a:prstGeom>
        </p:spPr>
      </p:pic>
    </p:spTree>
    <p:extLst>
      <p:ext uri="{BB962C8B-B14F-4D97-AF65-F5344CB8AC3E}">
        <p14:creationId xmlns:p14="http://schemas.microsoft.com/office/powerpoint/2010/main" val="342094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12/11/2025</a:t>
            </a:fld>
            <a:endParaRPr lang="en-US" dirty="0"/>
          </a:p>
        </p:txBody>
      </p:sp>
      <p:sp>
        <p:nvSpPr>
          <p:cNvPr id="5" name="Footer Placeholder 4"/>
          <p:cNvSpPr>
            <a:spLocks noGrp="1"/>
          </p:cNvSpPr>
          <p:nvPr>
            <p:ph type="ftr" sz="quarter" idx="11"/>
          </p:nvPr>
        </p:nvSpPr>
        <p:spPr/>
        <p:txBody>
          <a:bodyPr/>
          <a:lstStyle/>
          <a:p>
            <a:r>
              <a:rPr lang="en-US"/>
              <a:t>Presentation Title Here)</a:t>
            </a:r>
            <a:endParaRPr lang="en-US" dirty="0"/>
          </a:p>
        </p:txBody>
      </p:sp>
      <p:sp>
        <p:nvSpPr>
          <p:cNvPr id="6" name="Slide Number Placeholder 5"/>
          <p:cNvSpPr>
            <a:spLocks noGrp="1"/>
          </p:cNvSpPr>
          <p:nvPr>
            <p:ph type="sldNum" sz="quarter" idx="12"/>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405848460"/>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3FD873-A2C2-4EC3-9596-D8D3C5011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1972" t="66020" r="22015"/>
          <a:stretch/>
        </p:blipFill>
        <p:spPr>
          <a:xfrm>
            <a:off x="82754" y="5140611"/>
            <a:ext cx="2116183" cy="1119557"/>
          </a:xfrm>
          <a:prstGeom prst="rect">
            <a:avLst/>
          </a:prstGeom>
        </p:spPr>
      </p:pic>
      <p:sp>
        <p:nvSpPr>
          <p:cNvPr id="11" name="Text Placeholder 10">
            <a:extLst>
              <a:ext uri="{FF2B5EF4-FFF2-40B4-BE49-F238E27FC236}">
                <a16:creationId xmlns:a16="http://schemas.microsoft.com/office/drawing/2014/main" id="{49A1DB73-2ECF-430E-879B-407F111F2D39}"/>
              </a:ext>
            </a:extLst>
          </p:cNvPr>
          <p:cNvSpPr>
            <a:spLocks noGrp="1"/>
          </p:cNvSpPr>
          <p:nvPr>
            <p:ph type="body" sz="quarter" idx="10" hasCustomPrompt="1"/>
          </p:nvPr>
        </p:nvSpPr>
        <p:spPr>
          <a:xfrm>
            <a:off x="519113" y="469900"/>
            <a:ext cx="9885362" cy="812800"/>
          </a:xfrm>
        </p:spPr>
        <p:txBody>
          <a:bodyPr>
            <a:normAutofit/>
          </a:bodyPr>
          <a:lstStyle>
            <a:lvl1pPr marL="0" indent="0">
              <a:buFontTx/>
              <a:buNone/>
              <a:defRPr sz="4400" b="1"/>
            </a:lvl1pPr>
          </a:lstStyle>
          <a:p>
            <a:pPr lvl="0"/>
            <a:r>
              <a:rPr lang="en-US" dirty="0"/>
              <a:t>Click to edit headline text styles 44pt</a:t>
            </a:r>
          </a:p>
        </p:txBody>
      </p:sp>
      <p:sp>
        <p:nvSpPr>
          <p:cNvPr id="15" name="Text Placeholder 14">
            <a:extLst>
              <a:ext uri="{FF2B5EF4-FFF2-40B4-BE49-F238E27FC236}">
                <a16:creationId xmlns:a16="http://schemas.microsoft.com/office/drawing/2014/main" id="{DBC57281-F76F-4E81-A741-BD88C5BC7058}"/>
              </a:ext>
            </a:extLst>
          </p:cNvPr>
          <p:cNvSpPr>
            <a:spLocks noGrp="1"/>
          </p:cNvSpPr>
          <p:nvPr>
            <p:ph type="body" sz="quarter" idx="11"/>
          </p:nvPr>
        </p:nvSpPr>
        <p:spPr>
          <a:xfrm>
            <a:off x="519113" y="1282700"/>
            <a:ext cx="9885362" cy="3511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1263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CEBEDC-298D-49FC-BDE5-685807CEAF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334" b="3"/>
          <a:stretch/>
        </p:blipFill>
        <p:spPr>
          <a:xfrm>
            <a:off x="0" y="0"/>
            <a:ext cx="12192000" cy="6330462"/>
          </a:xfrm>
          <a:prstGeom prst="rect">
            <a:avLst/>
          </a:prstGeom>
        </p:spPr>
      </p:pic>
      <p:sp>
        <p:nvSpPr>
          <p:cNvPr id="7" name="Chart Placeholder 6">
            <a:extLst>
              <a:ext uri="{FF2B5EF4-FFF2-40B4-BE49-F238E27FC236}">
                <a16:creationId xmlns:a16="http://schemas.microsoft.com/office/drawing/2014/main" id="{875507FE-9972-4D05-B825-01F7FC191A58}"/>
              </a:ext>
            </a:extLst>
          </p:cNvPr>
          <p:cNvSpPr>
            <a:spLocks noGrp="1"/>
          </p:cNvSpPr>
          <p:nvPr>
            <p:ph type="chart" sz="quarter" idx="10" hasCustomPrompt="1"/>
          </p:nvPr>
        </p:nvSpPr>
        <p:spPr>
          <a:xfrm>
            <a:off x="254000" y="203200"/>
            <a:ext cx="11666538" cy="5926138"/>
          </a:xfrm>
          <a:solidFill>
            <a:srgbClr val="FFFFFF"/>
          </a:solidFill>
        </p:spPr>
        <p:txBody>
          <a:bodyPr/>
          <a:lstStyle>
            <a:lvl1pPr marL="0" indent="0">
              <a:buFontTx/>
              <a:buNone/>
              <a:defRPr/>
            </a:lvl1pPr>
          </a:lstStyle>
          <a:p>
            <a:r>
              <a:rPr lang="en-US" dirty="0"/>
              <a:t>Full page chart placeholder</a:t>
            </a:r>
          </a:p>
        </p:txBody>
      </p:sp>
    </p:spTree>
    <p:extLst>
      <p:ext uri="{BB962C8B-B14F-4D97-AF65-F5344CB8AC3E}">
        <p14:creationId xmlns:p14="http://schemas.microsoft.com/office/powerpoint/2010/main" val="202255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12/11/2025</a:t>
            </a:fld>
            <a:endParaRPr lang="en-US" dirty="0"/>
          </a:p>
        </p:txBody>
      </p:sp>
      <p:sp>
        <p:nvSpPr>
          <p:cNvPr id="6" name="Footer Placeholder 5"/>
          <p:cNvSpPr>
            <a:spLocks noGrp="1"/>
          </p:cNvSpPr>
          <p:nvPr>
            <p:ph type="ftr" sz="quarter" idx="11"/>
          </p:nvPr>
        </p:nvSpPr>
        <p:spPr/>
        <p:txBody>
          <a:bodyPr/>
          <a:lstStyle/>
          <a:p>
            <a:r>
              <a:rPr lang="en-US"/>
              <a:t>Presentation Title Here)</a:t>
            </a:r>
            <a:endParaRPr lang="en-US" dirty="0"/>
          </a:p>
        </p:txBody>
      </p:sp>
      <p:sp>
        <p:nvSpPr>
          <p:cNvPr id="7" name="Slide Number Placeholder 6"/>
          <p:cNvSpPr>
            <a:spLocks noGrp="1"/>
          </p:cNvSpPr>
          <p:nvPr>
            <p:ph type="sldNum" sz="quarter" idx="12"/>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399332388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12/11/2025</a:t>
            </a:fld>
            <a:endParaRPr lang="en-US" dirty="0"/>
          </a:p>
        </p:txBody>
      </p:sp>
      <p:sp>
        <p:nvSpPr>
          <p:cNvPr id="8" name="Footer Placeholder 7"/>
          <p:cNvSpPr>
            <a:spLocks noGrp="1"/>
          </p:cNvSpPr>
          <p:nvPr>
            <p:ph type="ftr" sz="quarter" idx="11"/>
          </p:nvPr>
        </p:nvSpPr>
        <p:spPr/>
        <p:txBody>
          <a:bodyPr/>
          <a:lstStyle/>
          <a:p>
            <a:r>
              <a:rPr lang="en-US"/>
              <a:t>Presentation Title Here)</a:t>
            </a:r>
            <a:endParaRPr lang="en-US" dirty="0"/>
          </a:p>
        </p:txBody>
      </p:sp>
      <p:sp>
        <p:nvSpPr>
          <p:cNvPr id="9" name="Slide Number Placeholder 8"/>
          <p:cNvSpPr>
            <a:spLocks noGrp="1"/>
          </p:cNvSpPr>
          <p:nvPr>
            <p:ph type="sldNum" sz="quarter" idx="12"/>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159019033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12/11/2025</a:t>
            </a:fld>
            <a:endParaRPr lang="en-US" dirty="0"/>
          </a:p>
        </p:txBody>
      </p:sp>
      <p:sp>
        <p:nvSpPr>
          <p:cNvPr id="5" name="Footer Placeholder 3"/>
          <p:cNvSpPr>
            <a:spLocks noGrp="1"/>
          </p:cNvSpPr>
          <p:nvPr>
            <p:ph type="ftr" sz="quarter" idx="11"/>
          </p:nvPr>
        </p:nvSpPr>
        <p:spPr/>
        <p:txBody>
          <a:bodyPr/>
          <a:lstStyle/>
          <a:p>
            <a:r>
              <a:rPr lang="en-US"/>
              <a:t>Presentation Title Here)</a:t>
            </a:r>
            <a:endParaRPr lang="en-US" dirty="0"/>
          </a:p>
        </p:txBody>
      </p:sp>
      <p:sp>
        <p:nvSpPr>
          <p:cNvPr id="6" name="Slide Number Placeholder 4"/>
          <p:cNvSpPr>
            <a:spLocks noGrp="1"/>
          </p:cNvSpPr>
          <p:nvPr>
            <p:ph type="sldNum" sz="quarter" idx="12"/>
          </p:nvPr>
        </p:nvSpPr>
        <p:spPr/>
        <p:txBody>
          <a:bodyPr/>
          <a:lstStyle/>
          <a:p>
            <a:fld id="{6FE306A7-A228-4E07-8D4E-C1DA2C3F3993}" type="slidenum">
              <a:rPr lang="en-US" smtClean="0"/>
              <a:pPr/>
              <a:t>‹#›</a:t>
            </a:fld>
            <a:endParaRPr lang="en-US" dirty="0"/>
          </a:p>
        </p:txBody>
      </p:sp>
      <p:sp>
        <p:nvSpPr>
          <p:cNvPr id="3" name="Rectangle 2">
            <a:extLst>
              <a:ext uri="{FF2B5EF4-FFF2-40B4-BE49-F238E27FC236}">
                <a16:creationId xmlns:a16="http://schemas.microsoft.com/office/drawing/2014/main" id="{04447B2F-7B36-F6AA-F4BE-BBF95D65CEFC}"/>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4" name="Picture 3">
            <a:extLst>
              <a:ext uri="{FF2B5EF4-FFF2-40B4-BE49-F238E27FC236}">
                <a16:creationId xmlns:a16="http://schemas.microsoft.com/office/drawing/2014/main" id="{3B2C0717-D88D-8368-4448-C536B143174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grpSp>
        <p:nvGrpSpPr>
          <p:cNvPr id="8" name="Group 7">
            <a:extLst>
              <a:ext uri="{FF2B5EF4-FFF2-40B4-BE49-F238E27FC236}">
                <a16:creationId xmlns:a16="http://schemas.microsoft.com/office/drawing/2014/main" id="{73A2BFE7-5D9D-7FE5-FAFF-3D225E4E5119}"/>
              </a:ext>
            </a:extLst>
          </p:cNvPr>
          <p:cNvGrpSpPr/>
          <p:nvPr userDrawn="1"/>
        </p:nvGrpSpPr>
        <p:grpSpPr>
          <a:xfrm>
            <a:off x="1778000" y="6536530"/>
            <a:ext cx="6866792" cy="0"/>
            <a:chOff x="-1316892" y="6502400"/>
            <a:chExt cx="6866792" cy="0"/>
          </a:xfrm>
        </p:grpSpPr>
        <p:cxnSp>
          <p:nvCxnSpPr>
            <p:cNvPr id="9" name="Straight Connector 8">
              <a:extLst>
                <a:ext uri="{FF2B5EF4-FFF2-40B4-BE49-F238E27FC236}">
                  <a16:creationId xmlns:a16="http://schemas.microsoft.com/office/drawing/2014/main" id="{9FA05385-5D70-8EF7-286A-A58A36C90768}"/>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2156D9-24F5-37C7-94A0-8511261076B7}"/>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110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12/11/2025</a:t>
            </a:fld>
            <a:endParaRPr lang="en-US" dirty="0"/>
          </a:p>
        </p:txBody>
      </p:sp>
      <p:sp>
        <p:nvSpPr>
          <p:cNvPr id="5" name="Footer Placeholder 2"/>
          <p:cNvSpPr>
            <a:spLocks noGrp="1"/>
          </p:cNvSpPr>
          <p:nvPr>
            <p:ph type="ftr" sz="quarter" idx="11"/>
          </p:nvPr>
        </p:nvSpPr>
        <p:spPr/>
        <p:txBody>
          <a:bodyPr/>
          <a:lstStyle/>
          <a:p>
            <a:r>
              <a:rPr lang="en-US"/>
              <a:t>Presentation Title Here)</a:t>
            </a:r>
            <a:endParaRPr lang="en-US" dirty="0"/>
          </a:p>
        </p:txBody>
      </p:sp>
      <p:sp>
        <p:nvSpPr>
          <p:cNvPr id="6" name="Slide Number Placeholder 3"/>
          <p:cNvSpPr>
            <a:spLocks noGrp="1"/>
          </p:cNvSpPr>
          <p:nvPr>
            <p:ph type="sldNum" sz="quarter" idx="12"/>
          </p:nvPr>
        </p:nvSpPr>
        <p:spPr/>
        <p:txBody>
          <a:bodyPr/>
          <a:lstStyle/>
          <a:p>
            <a:fld id="{6FE306A7-A228-4E07-8D4E-C1DA2C3F3993}" type="slidenum">
              <a:rPr lang="en-US" smtClean="0"/>
              <a:pPr/>
              <a:t>‹#›</a:t>
            </a:fld>
            <a:endParaRPr lang="en-US" dirty="0"/>
          </a:p>
        </p:txBody>
      </p:sp>
      <p:sp>
        <p:nvSpPr>
          <p:cNvPr id="2" name="Rectangle 1">
            <a:extLst>
              <a:ext uri="{FF2B5EF4-FFF2-40B4-BE49-F238E27FC236}">
                <a16:creationId xmlns:a16="http://schemas.microsoft.com/office/drawing/2014/main" id="{598AF040-8B14-A350-242A-56D65F944DFD}"/>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3" name="Picture 2">
            <a:extLst>
              <a:ext uri="{FF2B5EF4-FFF2-40B4-BE49-F238E27FC236}">
                <a16:creationId xmlns:a16="http://schemas.microsoft.com/office/drawing/2014/main" id="{54CD05F8-B56E-AB05-0B78-91641DECFCF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grpSp>
        <p:nvGrpSpPr>
          <p:cNvPr id="4" name="Group 3">
            <a:extLst>
              <a:ext uri="{FF2B5EF4-FFF2-40B4-BE49-F238E27FC236}">
                <a16:creationId xmlns:a16="http://schemas.microsoft.com/office/drawing/2014/main" id="{7B16AA77-85CF-D911-82D2-B45AD3E2C605}"/>
              </a:ext>
            </a:extLst>
          </p:cNvPr>
          <p:cNvGrpSpPr/>
          <p:nvPr userDrawn="1"/>
        </p:nvGrpSpPr>
        <p:grpSpPr>
          <a:xfrm>
            <a:off x="1778000" y="6536530"/>
            <a:ext cx="6866792" cy="0"/>
            <a:chOff x="-1316892" y="6502400"/>
            <a:chExt cx="6866792" cy="0"/>
          </a:xfrm>
        </p:grpSpPr>
        <p:cxnSp>
          <p:nvCxnSpPr>
            <p:cNvPr id="8" name="Straight Connector 7">
              <a:extLst>
                <a:ext uri="{FF2B5EF4-FFF2-40B4-BE49-F238E27FC236}">
                  <a16:creationId xmlns:a16="http://schemas.microsoft.com/office/drawing/2014/main" id="{26430322-D9C4-7816-BCFC-33607A3F5FB5}"/>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AF54A8-389D-B494-88C5-627186B670C4}"/>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56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12/11/2025</a:t>
            </a:fld>
            <a:endParaRPr lang="en-US" dirty="0"/>
          </a:p>
        </p:txBody>
      </p:sp>
      <p:sp>
        <p:nvSpPr>
          <p:cNvPr id="5" name="Footer Placeholder 5"/>
          <p:cNvSpPr>
            <a:spLocks noGrp="1"/>
          </p:cNvSpPr>
          <p:nvPr>
            <p:ph type="ftr" sz="quarter" idx="11"/>
          </p:nvPr>
        </p:nvSpPr>
        <p:spPr/>
        <p:txBody>
          <a:bodyPr/>
          <a:lstStyle/>
          <a:p>
            <a:r>
              <a:rPr lang="en-US"/>
              <a:t>Presentation Title Here)</a:t>
            </a:r>
            <a:endParaRPr lang="en-US" dirty="0"/>
          </a:p>
        </p:txBody>
      </p:sp>
      <p:sp>
        <p:nvSpPr>
          <p:cNvPr id="6" name="Slide Number Placeholder 6"/>
          <p:cNvSpPr>
            <a:spLocks noGrp="1"/>
          </p:cNvSpPr>
          <p:nvPr>
            <p:ph type="sldNum" sz="quarter" idx="12"/>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129853775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12/11/2025</a:t>
            </a:fld>
            <a:endParaRPr lang="en-US" dirty="0"/>
          </a:p>
        </p:txBody>
      </p:sp>
      <p:sp>
        <p:nvSpPr>
          <p:cNvPr id="6" name="Footer Placeholder 5"/>
          <p:cNvSpPr>
            <a:spLocks noGrp="1"/>
          </p:cNvSpPr>
          <p:nvPr>
            <p:ph type="ftr" sz="quarter" idx="11"/>
          </p:nvPr>
        </p:nvSpPr>
        <p:spPr/>
        <p:txBody>
          <a:bodyPr/>
          <a:lstStyle/>
          <a:p>
            <a:r>
              <a:rPr lang="en-US"/>
              <a:t>Presentation Title Here)</a:t>
            </a:r>
            <a:endParaRPr lang="en-US" dirty="0"/>
          </a:p>
        </p:txBody>
      </p:sp>
      <p:sp>
        <p:nvSpPr>
          <p:cNvPr id="7" name="Slide Number Placeholder 6"/>
          <p:cNvSpPr>
            <a:spLocks noGrp="1"/>
          </p:cNvSpPr>
          <p:nvPr>
            <p:ph type="sldNum" sz="quarter" idx="12"/>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1225370911"/>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4.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3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3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12/11/2025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Presentation Title Here)</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lgn="r"/>
            <a:fld id="{6FE306A7-A228-4E07-8D4E-C1DA2C3F3993}" type="slidenum">
              <a:rPr lang="en-US" smtClean="0"/>
              <a:pPr algn="r"/>
              <a:t>‹#›</a:t>
            </a:fld>
            <a:endParaRPr lang="en-US" dirty="0"/>
          </a:p>
        </p:txBody>
      </p:sp>
      <p:pic>
        <p:nvPicPr>
          <p:cNvPr id="11" name="Picture 10">
            <a:extLst>
              <a:ext uri="{FF2B5EF4-FFF2-40B4-BE49-F238E27FC236}">
                <a16:creationId xmlns:a16="http://schemas.microsoft.com/office/drawing/2014/main" id="{E6D784DC-E0BA-4B89-3F8A-FFFB572ED466}"/>
              </a:ext>
            </a:extLst>
          </p:cNvPr>
          <p:cNvPicPr>
            <a:picLocks noChangeAspect="1"/>
          </p:cNvPicPr>
          <p:nvPr userDrawn="1"/>
        </p:nvPicPr>
        <p:blipFill>
          <a:blip r:embed="rId37" cstate="print">
            <a:extLst>
              <a:ext uri="{28A0092B-C50C-407E-A947-70E740481C1C}">
                <a14:useLocalDpi xmlns:a14="http://schemas.microsoft.com/office/drawing/2010/main" val="0"/>
              </a:ext>
            </a:extLst>
          </a:blip>
          <a:srcRect/>
          <a:stretch/>
        </p:blipFill>
        <p:spPr>
          <a:xfrm>
            <a:off x="-178871" y="5717802"/>
            <a:ext cx="2379982" cy="1586656"/>
          </a:xfrm>
          <a:prstGeom prst="rect">
            <a:avLst/>
          </a:prstGeom>
        </p:spPr>
      </p:pic>
    </p:spTree>
    <p:extLst>
      <p:ext uri="{BB962C8B-B14F-4D97-AF65-F5344CB8AC3E}">
        <p14:creationId xmlns:p14="http://schemas.microsoft.com/office/powerpoint/2010/main" val="517076569"/>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669" r:id="rId21"/>
    <p:sldLayoutId id="2147483678" r:id="rId22"/>
    <p:sldLayoutId id="2147483652" r:id="rId23"/>
    <p:sldLayoutId id="2147483679" r:id="rId24"/>
    <p:sldLayoutId id="2147483686" r:id="rId25"/>
    <p:sldLayoutId id="2147483667" r:id="rId26"/>
    <p:sldLayoutId id="2147483666" r:id="rId27"/>
    <p:sldLayoutId id="2147483688" r:id="rId28"/>
    <p:sldLayoutId id="2147483689" r:id="rId29"/>
    <p:sldLayoutId id="2147483690" r:id="rId30"/>
    <p:sldLayoutId id="2147483691" r:id="rId31"/>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rs.gov/pub/irs-pdf/i1099gi.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irs.gov/pub/irs-pdf/i1099r.pdf" TargetMode="External"/><Relationship Id="rId4" Type="http://schemas.openxmlformats.org/officeDocument/2006/relationships/hyperlink" Target="https://www.irs.gov/instructions/i1099ms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51AE7B-97B8-8A44-809E-FB11D3D41C50}"/>
              </a:ext>
            </a:extLst>
          </p:cNvPr>
          <p:cNvSpPr>
            <a:spLocks noGrp="1"/>
          </p:cNvSpPr>
          <p:nvPr>
            <p:ph type="body" sz="quarter" idx="10"/>
          </p:nvPr>
        </p:nvSpPr>
        <p:spPr>
          <a:xfrm>
            <a:off x="380481" y="4491258"/>
            <a:ext cx="11040893" cy="633290"/>
          </a:xfrm>
        </p:spPr>
        <p:txBody>
          <a:bodyPr>
            <a:normAutofit fontScale="85000" lnSpcReduction="20000"/>
          </a:bodyPr>
          <a:lstStyle/>
          <a:p>
            <a:r>
              <a:rPr lang="en-US" dirty="0"/>
              <a:t>Springbrook – 1099 Processing </a:t>
            </a:r>
          </a:p>
        </p:txBody>
      </p:sp>
      <p:sp>
        <p:nvSpPr>
          <p:cNvPr id="36" name="Rectangle 35">
            <a:extLst>
              <a:ext uri="{FF2B5EF4-FFF2-40B4-BE49-F238E27FC236}">
                <a16:creationId xmlns:a16="http://schemas.microsoft.com/office/drawing/2014/main" id="{CDAA6E10-46D6-5741-8075-9A1B3E0687FB}"/>
              </a:ext>
            </a:extLst>
          </p:cNvPr>
          <p:cNvSpPr/>
          <p:nvPr/>
        </p:nvSpPr>
        <p:spPr>
          <a:xfrm>
            <a:off x="14795317" y="1760958"/>
            <a:ext cx="573437" cy="576072"/>
          </a:xfrm>
          <a:prstGeom prst="rect">
            <a:avLst/>
          </a:prstGeom>
          <a:solidFill>
            <a:srgbClr val="440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9D57440-EC8F-8F43-98E0-FDCCCC712865}"/>
              </a:ext>
            </a:extLst>
          </p:cNvPr>
          <p:cNvSpPr/>
          <p:nvPr/>
        </p:nvSpPr>
        <p:spPr>
          <a:xfrm>
            <a:off x="13907067" y="1776174"/>
            <a:ext cx="573437" cy="576072"/>
          </a:xfrm>
          <a:prstGeom prst="rect">
            <a:avLst/>
          </a:prstGeom>
          <a:solidFill>
            <a:srgbClr val="2B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CD205E0-31A0-8143-8104-9C24591BCE63}"/>
              </a:ext>
            </a:extLst>
          </p:cNvPr>
          <p:cNvSpPr/>
          <p:nvPr/>
        </p:nvSpPr>
        <p:spPr>
          <a:xfrm>
            <a:off x="12930402" y="1730314"/>
            <a:ext cx="573437" cy="576072"/>
          </a:xfrm>
          <a:prstGeom prst="rect">
            <a:avLst/>
          </a:prstGeom>
          <a:solidFill>
            <a:srgbClr val="38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7DF965E-3114-6249-A3A3-880A2DF013A0}"/>
              </a:ext>
            </a:extLst>
          </p:cNvPr>
          <p:cNvSpPr/>
          <p:nvPr/>
        </p:nvSpPr>
        <p:spPr>
          <a:xfrm>
            <a:off x="12959292" y="2608220"/>
            <a:ext cx="573437" cy="576072"/>
          </a:xfrm>
          <a:prstGeom prst="rect">
            <a:avLst/>
          </a:prstGeom>
          <a:solidFill>
            <a:srgbClr val="8BB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185323F-8B49-2249-A299-82BD46492C8F}"/>
              </a:ext>
            </a:extLst>
          </p:cNvPr>
          <p:cNvSpPr/>
          <p:nvPr/>
        </p:nvSpPr>
        <p:spPr>
          <a:xfrm>
            <a:off x="12915580" y="852408"/>
            <a:ext cx="573437" cy="576072"/>
          </a:xfrm>
          <a:prstGeom prst="rect">
            <a:avLst/>
          </a:prstGeom>
          <a:solidFill>
            <a:srgbClr val="EF0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936EA89-81F8-054D-A41E-2BA7EB614375}"/>
              </a:ext>
            </a:extLst>
          </p:cNvPr>
          <p:cNvSpPr/>
          <p:nvPr/>
        </p:nvSpPr>
        <p:spPr>
          <a:xfrm>
            <a:off x="13907067" y="852408"/>
            <a:ext cx="573437" cy="576072"/>
          </a:xfrm>
          <a:prstGeom prst="rect">
            <a:avLst/>
          </a:prstGeom>
          <a:solidFill>
            <a:srgbClr val="EF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F8C424F-B78F-CC4D-82A7-DC0B34083A9D}"/>
              </a:ext>
            </a:extLst>
          </p:cNvPr>
          <p:cNvSpPr/>
          <p:nvPr/>
        </p:nvSpPr>
        <p:spPr>
          <a:xfrm>
            <a:off x="12896802" y="0"/>
            <a:ext cx="573437" cy="576072"/>
          </a:xfrm>
          <a:prstGeom prst="rect">
            <a:avLst/>
          </a:prstGeom>
          <a:solidFill>
            <a:srgbClr val="1D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341FF22-E442-E44D-A7D2-85D1D67D2620}"/>
              </a:ext>
            </a:extLst>
          </p:cNvPr>
          <p:cNvSpPr/>
          <p:nvPr/>
        </p:nvSpPr>
        <p:spPr>
          <a:xfrm>
            <a:off x="14795317" y="852408"/>
            <a:ext cx="573437" cy="576072"/>
          </a:xfrm>
          <a:prstGeom prst="rect">
            <a:avLst/>
          </a:prstGeom>
          <a:solidFill>
            <a:srgbClr val="FFA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27225E6-DE6D-4E4E-8F12-28ED718EF259}"/>
              </a:ext>
            </a:extLst>
          </p:cNvPr>
          <p:cNvSpPr/>
          <p:nvPr/>
        </p:nvSpPr>
        <p:spPr>
          <a:xfrm>
            <a:off x="13917239" y="0"/>
            <a:ext cx="573437" cy="576072"/>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561BB10-CB9E-7C45-AAB6-E1F145330F14}"/>
              </a:ext>
            </a:extLst>
          </p:cNvPr>
          <p:cNvSpPr txBox="1"/>
          <p:nvPr/>
        </p:nvSpPr>
        <p:spPr>
          <a:xfrm>
            <a:off x="12680988" y="-784499"/>
            <a:ext cx="1005063" cy="646331"/>
          </a:xfrm>
          <a:prstGeom prst="rect">
            <a:avLst/>
          </a:prstGeom>
          <a:noFill/>
        </p:spPr>
        <p:txBody>
          <a:bodyPr wrap="square" rtlCol="0">
            <a:spAutoFit/>
          </a:bodyPr>
          <a:lstStyle/>
          <a:p>
            <a:pPr algn="ctr"/>
            <a:r>
              <a:rPr lang="en-US" dirty="0"/>
              <a:t>Primary</a:t>
            </a:r>
            <a:br>
              <a:rPr lang="en-US" dirty="0"/>
            </a:br>
            <a:r>
              <a:rPr lang="en-US" dirty="0"/>
              <a:t>Colours</a:t>
            </a:r>
          </a:p>
        </p:txBody>
      </p:sp>
      <p:sp>
        <p:nvSpPr>
          <p:cNvPr id="45" name="TextBox 44">
            <a:extLst>
              <a:ext uri="{FF2B5EF4-FFF2-40B4-BE49-F238E27FC236}">
                <a16:creationId xmlns:a16="http://schemas.microsoft.com/office/drawing/2014/main" id="{F48879B7-42FA-0347-B3D7-60A46552187D}"/>
              </a:ext>
            </a:extLst>
          </p:cNvPr>
          <p:cNvSpPr txBox="1"/>
          <p:nvPr/>
        </p:nvSpPr>
        <p:spPr>
          <a:xfrm>
            <a:off x="13780818" y="-784499"/>
            <a:ext cx="1419715" cy="646331"/>
          </a:xfrm>
          <a:prstGeom prst="rect">
            <a:avLst/>
          </a:prstGeom>
          <a:noFill/>
        </p:spPr>
        <p:txBody>
          <a:bodyPr wrap="square" rtlCol="0">
            <a:spAutoFit/>
          </a:bodyPr>
          <a:lstStyle/>
          <a:p>
            <a:pPr algn="ctr"/>
            <a:r>
              <a:rPr lang="en-US" dirty="0"/>
              <a:t>Secondary</a:t>
            </a:r>
            <a:br>
              <a:rPr lang="en-US" dirty="0"/>
            </a:br>
            <a:r>
              <a:rPr lang="en-US" dirty="0"/>
              <a:t>Colours</a:t>
            </a:r>
          </a:p>
        </p:txBody>
      </p:sp>
    </p:spTree>
    <p:extLst>
      <p:ext uri="{BB962C8B-B14F-4D97-AF65-F5344CB8AC3E}">
        <p14:creationId xmlns:p14="http://schemas.microsoft.com/office/powerpoint/2010/main" val="3435811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669924" y="346190"/>
            <a:ext cx="11522076" cy="656205"/>
          </a:xfrm>
        </p:spPr>
        <p:txBody>
          <a:bodyPr>
            <a:normAutofit lnSpcReduction="10000"/>
          </a:bodyPr>
          <a:lstStyle/>
          <a:p>
            <a:pPr marL="0" indent="0">
              <a:buNone/>
            </a:pPr>
            <a:r>
              <a:rPr lang="en-US" sz="4000" dirty="0">
                <a:solidFill>
                  <a:schemeClr val="tx2"/>
                </a:solidFill>
                <a:latin typeface="+mj-lt"/>
              </a:rPr>
              <a:t>1099 Processing - Batch</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252538"/>
            <a:ext cx="10599738" cy="4302125"/>
          </a:xfrm>
        </p:spPr>
        <p:txBody>
          <a:bodyPr>
            <a:normAutofit/>
          </a:bodyPr>
          <a:lstStyle/>
          <a:p>
            <a:r>
              <a:rPr lang="en-US" sz="2800" dirty="0">
                <a:solidFill>
                  <a:srgbClr val="1D3555"/>
                </a:solidFill>
              </a:rPr>
              <a:t>1099’s can be used as a single batch process.</a:t>
            </a:r>
          </a:p>
          <a:p>
            <a:r>
              <a:rPr lang="en-US" sz="2800" dirty="0">
                <a:solidFill>
                  <a:srgbClr val="1D3555"/>
                </a:solidFill>
              </a:rPr>
              <a:t>Now you can multiple 1099’s batches open.</a:t>
            </a:r>
          </a:p>
          <a:p>
            <a:endParaRPr lang="en-US" sz="2800" dirty="0">
              <a:solidFill>
                <a:srgbClr val="1D3555"/>
              </a:solidFill>
            </a:endParaRPr>
          </a:p>
          <a:p>
            <a:pPr lvl="1"/>
            <a:r>
              <a:rPr lang="en-US" sz="2400" dirty="0">
                <a:solidFill>
                  <a:srgbClr val="1D3555"/>
                </a:solidFill>
              </a:rPr>
              <a:t>  Highlight the batch by clicking on it.</a:t>
            </a:r>
          </a:p>
          <a:p>
            <a:pPr lvl="1"/>
            <a:r>
              <a:rPr lang="en-US" sz="2400" dirty="0">
                <a:solidFill>
                  <a:srgbClr val="1D3555"/>
                </a:solidFill>
              </a:rPr>
              <a:t>  Use the delete key on the keyboard to delete the batch.</a:t>
            </a:r>
          </a:p>
          <a:p>
            <a:pPr lvl="1"/>
            <a:r>
              <a:rPr lang="en-US" sz="2400" dirty="0">
                <a:solidFill>
                  <a:srgbClr val="1D3555"/>
                </a:solidFill>
              </a:rPr>
              <a:t>  Say yes to the warning.  All data in the batch will be deleted.</a:t>
            </a:r>
          </a:p>
          <a:p>
            <a:pPr marL="342900" indent="-342900">
              <a:buClr>
                <a:schemeClr val="tx2"/>
              </a:buClr>
              <a:buFont typeface="Wingdings" panose="05000000000000000000" pitchFamily="2" charset="2"/>
              <a:buChar char="§"/>
            </a:pPr>
            <a:r>
              <a:rPr lang="en-US" dirty="0">
                <a:solidFill>
                  <a:srgbClr val="1D3555"/>
                </a:solidFill>
              </a:rPr>
              <a:t>Use the enter key to get the new batch setup window</a:t>
            </a:r>
            <a:r>
              <a:rPr lang="en-US" sz="2800" dirty="0">
                <a:solidFill>
                  <a:srgbClr val="1D3555"/>
                </a:solidFill>
              </a:rPr>
              <a:t>.</a:t>
            </a:r>
          </a:p>
          <a:p>
            <a:pPr marL="342900" indent="-342900">
              <a:buClr>
                <a:schemeClr val="tx2"/>
              </a:buClr>
              <a:buFont typeface="Wingdings" panose="05000000000000000000" pitchFamily="2" charset="2"/>
              <a:buChar char="§"/>
            </a:pPr>
            <a:r>
              <a:rPr lang="en-US" dirty="0">
                <a:solidFill>
                  <a:srgbClr val="1D3555"/>
                </a:solidFill>
              </a:rPr>
              <a:t>The batch year does not matter for 1099’s.  </a:t>
            </a:r>
          </a:p>
          <a:p>
            <a:endParaRPr lang="en-US" dirty="0"/>
          </a:p>
        </p:txBody>
      </p:sp>
    </p:spTree>
    <p:extLst>
      <p:ext uri="{BB962C8B-B14F-4D97-AF65-F5344CB8AC3E}">
        <p14:creationId xmlns:p14="http://schemas.microsoft.com/office/powerpoint/2010/main" val="361564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685800" y="236699"/>
            <a:ext cx="6032362" cy="656205"/>
          </a:xfrm>
        </p:spPr>
        <p:txBody>
          <a:bodyPr>
            <a:normAutofit lnSpcReduction="10000"/>
          </a:bodyPr>
          <a:lstStyle/>
          <a:p>
            <a:pPr marL="0" indent="0">
              <a:buNone/>
            </a:pPr>
            <a:r>
              <a:rPr lang="en-US" sz="4000" dirty="0">
                <a:solidFill>
                  <a:schemeClr val="tx2"/>
                </a:solidFill>
                <a:latin typeface="+mj-lt"/>
              </a:rPr>
              <a:t>Settings</a:t>
            </a:r>
          </a:p>
        </p:txBody>
      </p:sp>
      <p:sp>
        <p:nvSpPr>
          <p:cNvPr id="4" name="Content Placeholder 2">
            <a:extLst>
              <a:ext uri="{FF2B5EF4-FFF2-40B4-BE49-F238E27FC236}">
                <a16:creationId xmlns:a16="http://schemas.microsoft.com/office/drawing/2014/main" id="{2370565D-0528-46C5-8BE5-558D3041E5D0}"/>
              </a:ext>
            </a:extLst>
          </p:cNvPr>
          <p:cNvSpPr txBox="1">
            <a:spLocks/>
          </p:cNvSpPr>
          <p:nvPr/>
        </p:nvSpPr>
        <p:spPr>
          <a:xfrm>
            <a:off x="496898" y="892904"/>
            <a:ext cx="6338241" cy="50032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Char char="§"/>
            </a:pPr>
            <a:r>
              <a:rPr lang="en-US" sz="2400" dirty="0">
                <a:solidFill>
                  <a:schemeClr val="tx2"/>
                </a:solidFill>
              </a:rPr>
              <a:t>Reporting Type  - Use Standard </a:t>
            </a:r>
          </a:p>
          <a:p>
            <a:pPr lvl="1">
              <a:spcAft>
                <a:spcPts val="600"/>
              </a:spcAft>
              <a:buFont typeface="Wingdings" panose="05000000000000000000" pitchFamily="2" charset="2"/>
              <a:buChar char="§"/>
            </a:pPr>
            <a:r>
              <a:rPr lang="en-US" dirty="0">
                <a:solidFill>
                  <a:schemeClr val="tx2"/>
                </a:solidFill>
              </a:rPr>
              <a:t>Contract is only used for California Contractor reporting.</a:t>
            </a:r>
          </a:p>
          <a:p>
            <a:pPr>
              <a:spcAft>
                <a:spcPts val="600"/>
              </a:spcAft>
              <a:buFont typeface="Wingdings" panose="05000000000000000000" pitchFamily="2" charset="2"/>
              <a:buChar char="§"/>
            </a:pPr>
            <a:r>
              <a:rPr lang="en-US" sz="2400" dirty="0">
                <a:solidFill>
                  <a:schemeClr val="tx2"/>
                </a:solidFill>
              </a:rPr>
              <a:t>Calendar Year 2025.  All history with check date in 2025 will be included.</a:t>
            </a:r>
          </a:p>
          <a:p>
            <a:pPr>
              <a:spcAft>
                <a:spcPts val="600"/>
              </a:spcAft>
              <a:buFont typeface="Wingdings" panose="05000000000000000000" pitchFamily="2" charset="2"/>
              <a:buChar char="§"/>
            </a:pPr>
            <a:r>
              <a:rPr lang="en-US" sz="2400" dirty="0">
                <a:solidFill>
                  <a:schemeClr val="tx2"/>
                </a:solidFill>
              </a:rPr>
              <a:t>Limit – Restricts 1099’s produced to include only vendors with the limit amount or more in 1099 checks.</a:t>
            </a:r>
          </a:p>
          <a:p>
            <a:pPr>
              <a:spcAft>
                <a:spcPts val="600"/>
              </a:spcAft>
              <a:buFont typeface="Wingdings" panose="05000000000000000000" pitchFamily="2" charset="2"/>
              <a:buChar char="§"/>
            </a:pPr>
            <a:r>
              <a:rPr lang="en-US" dirty="0">
                <a:solidFill>
                  <a:schemeClr val="tx2"/>
                </a:solidFill>
              </a:rPr>
              <a:t>Fill in all the boxes.</a:t>
            </a:r>
          </a:p>
          <a:p>
            <a:pPr marL="457200" indent="-457200">
              <a:lnSpc>
                <a:spcPct val="100000"/>
              </a:lnSpc>
              <a:spcAft>
                <a:spcPts val="1200"/>
              </a:spcAft>
            </a:pPr>
            <a:endParaRPr lang="en-US" sz="1850" dirty="0">
              <a:solidFill>
                <a:schemeClr val="accent1"/>
              </a:solidFill>
            </a:endParaRPr>
          </a:p>
        </p:txBody>
      </p:sp>
    </p:spTree>
    <p:extLst>
      <p:ext uri="{BB962C8B-B14F-4D97-AF65-F5344CB8AC3E}">
        <p14:creationId xmlns:p14="http://schemas.microsoft.com/office/powerpoint/2010/main" val="2197575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685800" y="286857"/>
            <a:ext cx="11172828" cy="656205"/>
          </a:xfrm>
        </p:spPr>
        <p:txBody>
          <a:bodyPr>
            <a:normAutofit fontScale="92500" lnSpcReduction="10000"/>
          </a:bodyPr>
          <a:lstStyle/>
          <a:p>
            <a:pPr marL="0" indent="0">
              <a:buNone/>
            </a:pPr>
            <a:r>
              <a:rPr lang="en-US" sz="4400" dirty="0">
                <a:solidFill>
                  <a:schemeClr val="tx2"/>
                </a:solidFill>
                <a:latin typeface="+mj-lt"/>
              </a:rPr>
              <a:t>Invoices </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155700"/>
            <a:ext cx="6110288" cy="4713288"/>
          </a:xfrm>
        </p:spPr>
        <p:txBody>
          <a:bodyPr>
            <a:normAutofit/>
          </a:bodyPr>
          <a:lstStyle/>
          <a:p>
            <a:pPr marL="342900" indent="-342900">
              <a:buClr>
                <a:srgbClr val="4B4B4B"/>
              </a:buClr>
              <a:buFont typeface="Wingdings" panose="05000000000000000000" pitchFamily="2" charset="2"/>
              <a:buChar char="§"/>
            </a:pPr>
            <a:r>
              <a:rPr lang="en-US" dirty="0">
                <a:solidFill>
                  <a:srgbClr val="1D3555"/>
                </a:solidFill>
              </a:rPr>
              <a:t>Majority of your time will be spent looking at and editing your 1099 Invoice Type</a:t>
            </a:r>
            <a:r>
              <a:rPr lang="en-US" sz="2800" dirty="0">
                <a:solidFill>
                  <a:srgbClr val="1D3555"/>
                </a:solidFill>
              </a:rPr>
              <a:t>.</a:t>
            </a:r>
          </a:p>
          <a:p>
            <a:pPr marL="342900" indent="-342900">
              <a:buClr>
                <a:srgbClr val="4B4B4B"/>
              </a:buClr>
              <a:buFont typeface="Wingdings" panose="05000000000000000000" pitchFamily="2" charset="2"/>
              <a:buChar char="§"/>
            </a:pPr>
            <a:r>
              <a:rPr lang="en-US" dirty="0">
                <a:solidFill>
                  <a:srgbClr val="1D3555"/>
                </a:solidFill>
              </a:rPr>
              <a:t>Filters can be added to limit data displayed. </a:t>
            </a:r>
          </a:p>
          <a:p>
            <a:pPr marL="342900" indent="-342900">
              <a:buClr>
                <a:srgbClr val="4B4B4B"/>
              </a:buClr>
              <a:buFont typeface="Wingdings" panose="05000000000000000000" pitchFamily="2" charset="2"/>
              <a:buChar char="§"/>
            </a:pPr>
            <a:r>
              <a:rPr lang="en-US" dirty="0">
                <a:solidFill>
                  <a:srgbClr val="1D3555"/>
                </a:solidFill>
              </a:rPr>
              <a:t>Will only display check data within the year selected.</a:t>
            </a:r>
          </a:p>
          <a:p>
            <a:pPr marL="342900" indent="-342900">
              <a:buClr>
                <a:srgbClr val="4B4B4B"/>
              </a:buClr>
              <a:buFont typeface="Wingdings" panose="05000000000000000000" pitchFamily="2" charset="2"/>
              <a:buChar char="§"/>
            </a:pPr>
            <a:r>
              <a:rPr lang="en-US" dirty="0">
                <a:solidFill>
                  <a:srgbClr val="1D3555"/>
                </a:solidFill>
              </a:rPr>
              <a:t>Can filter by Vendor or Invoice 1099 Type.</a:t>
            </a:r>
          </a:p>
          <a:p>
            <a:endParaRPr lang="en-US" dirty="0"/>
          </a:p>
        </p:txBody>
      </p:sp>
      <p:pic>
        <p:nvPicPr>
          <p:cNvPr id="8" name="Picture 7" descr="A screenshot of a computer&#10;&#10;Description automatically generated">
            <a:extLst>
              <a:ext uri="{FF2B5EF4-FFF2-40B4-BE49-F238E27FC236}">
                <a16:creationId xmlns:a16="http://schemas.microsoft.com/office/drawing/2014/main" id="{0BBC0A6A-04A0-4228-F8A7-B8CCFABA1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999" y="1155700"/>
            <a:ext cx="5100318" cy="2550936"/>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14B48A64-5408-A6D7-70CD-9EA2A806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999" y="3834761"/>
            <a:ext cx="5100318" cy="2819509"/>
          </a:xfrm>
          <a:prstGeom prst="rect">
            <a:avLst/>
          </a:prstGeom>
        </p:spPr>
      </p:pic>
    </p:spTree>
    <p:extLst>
      <p:ext uri="{BB962C8B-B14F-4D97-AF65-F5344CB8AC3E}">
        <p14:creationId xmlns:p14="http://schemas.microsoft.com/office/powerpoint/2010/main" val="3264087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811530" y="186244"/>
            <a:ext cx="11184258" cy="656205"/>
          </a:xfrm>
        </p:spPr>
        <p:txBody>
          <a:bodyPr>
            <a:normAutofit fontScale="92500" lnSpcReduction="10000"/>
          </a:bodyPr>
          <a:lstStyle/>
          <a:p>
            <a:pPr marL="0" indent="0">
              <a:buNone/>
            </a:pPr>
            <a:r>
              <a:rPr lang="en-US" sz="4400" dirty="0">
                <a:solidFill>
                  <a:schemeClr val="tx2"/>
                </a:solidFill>
                <a:latin typeface="+mj-lt"/>
              </a:rPr>
              <a:t>Generate</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117600"/>
            <a:ext cx="9020175" cy="4608513"/>
          </a:xfrm>
        </p:spPr>
        <p:txBody>
          <a:bodyPr>
            <a:normAutofit/>
          </a:bodyPr>
          <a:lstStyle/>
          <a:p>
            <a:pPr marL="342900" indent="-342900">
              <a:buClr>
                <a:srgbClr val="4B4B4B"/>
              </a:buClr>
              <a:buFont typeface="Wingdings" panose="05000000000000000000" pitchFamily="2" charset="2"/>
              <a:buChar char="§"/>
            </a:pPr>
            <a:r>
              <a:rPr lang="en-US" sz="2800" dirty="0">
                <a:solidFill>
                  <a:srgbClr val="1D3555"/>
                </a:solidFill>
              </a:rPr>
              <a:t>Generate will delete any 1099 data in the batch Edit step and over-write with system data.</a:t>
            </a:r>
          </a:p>
          <a:p>
            <a:pPr marL="342900" indent="-342900">
              <a:buClr>
                <a:srgbClr val="4B4B4B"/>
              </a:buClr>
              <a:buFont typeface="Wingdings" panose="05000000000000000000" pitchFamily="2" charset="2"/>
              <a:buChar char="§"/>
            </a:pPr>
            <a:r>
              <a:rPr lang="en-US" sz="2800" dirty="0">
                <a:solidFill>
                  <a:srgbClr val="1D3555"/>
                </a:solidFill>
              </a:rPr>
              <a:t>Don’t go back and Generate if you have added or modified data in the Edit step.</a:t>
            </a:r>
          </a:p>
          <a:p>
            <a:pPr marL="342900" indent="-342900">
              <a:buClr>
                <a:srgbClr val="4B4B4B"/>
              </a:buClr>
              <a:buFont typeface="Wingdings" panose="05000000000000000000" pitchFamily="2" charset="2"/>
              <a:buChar char="§"/>
            </a:pPr>
            <a:r>
              <a:rPr lang="en-US" sz="2800" dirty="0">
                <a:solidFill>
                  <a:srgbClr val="1D3555"/>
                </a:solidFill>
              </a:rPr>
              <a:t>Tip:  Review generated data to make sure you have everything you expect before doing an editing.  Hopefully no or minimal editing is needed.  The 1099 data will match data in AP History.</a:t>
            </a:r>
          </a:p>
          <a:p>
            <a:endParaRPr lang="en-US" dirty="0"/>
          </a:p>
        </p:txBody>
      </p:sp>
    </p:spTree>
    <p:extLst>
      <p:ext uri="{BB962C8B-B14F-4D97-AF65-F5344CB8AC3E}">
        <p14:creationId xmlns:p14="http://schemas.microsoft.com/office/powerpoint/2010/main" val="29402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727561" y="286655"/>
            <a:ext cx="11522076" cy="656205"/>
          </a:xfrm>
        </p:spPr>
        <p:txBody>
          <a:bodyPr>
            <a:normAutofit fontScale="92500" lnSpcReduction="10000"/>
          </a:bodyPr>
          <a:lstStyle/>
          <a:p>
            <a:pPr marL="0" indent="0">
              <a:buNone/>
            </a:pPr>
            <a:r>
              <a:rPr lang="en-US" sz="4400" dirty="0">
                <a:solidFill>
                  <a:schemeClr val="tx2"/>
                </a:solidFill>
                <a:latin typeface="+mj-lt"/>
              </a:rPr>
              <a:t>Edit</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125538"/>
            <a:ext cx="5662613" cy="4532312"/>
          </a:xfrm>
        </p:spPr>
        <p:txBody>
          <a:bodyPr>
            <a:normAutofit lnSpcReduction="10000"/>
          </a:bodyPr>
          <a:lstStyle/>
          <a:p>
            <a:pPr marL="457200" indent="-457200">
              <a:buClr>
                <a:srgbClr val="4B4B4B"/>
              </a:buClr>
              <a:buFont typeface="Wingdings" panose="05000000000000000000" pitchFamily="2" charset="2"/>
              <a:buChar char="§"/>
            </a:pPr>
            <a:r>
              <a:rPr lang="en-US" sz="2800" dirty="0">
                <a:solidFill>
                  <a:srgbClr val="1D3555"/>
                </a:solidFill>
              </a:rPr>
              <a:t>Fix the vendor and generate again if necessary.  Do not modify vendor data in the Edit step if possible.  Forms pull from vendor master information.</a:t>
            </a:r>
          </a:p>
          <a:p>
            <a:pPr marL="457200" indent="-457200">
              <a:buClr>
                <a:srgbClr val="4B4B4B"/>
              </a:buClr>
              <a:buFont typeface="Wingdings" panose="05000000000000000000" pitchFamily="2" charset="2"/>
              <a:buChar char="§"/>
            </a:pPr>
            <a:r>
              <a:rPr lang="en-US" sz="2800" dirty="0">
                <a:solidFill>
                  <a:srgbClr val="1D3555"/>
                </a:solidFill>
              </a:rPr>
              <a:t>No vendor should have a blank Tax ID number.  If you see this be sure to review and fix the vendor, then generate again.</a:t>
            </a:r>
          </a:p>
          <a:p>
            <a:endParaRPr lang="en-US" dirty="0"/>
          </a:p>
        </p:txBody>
      </p:sp>
      <p:pic>
        <p:nvPicPr>
          <p:cNvPr id="6" name="Picture 5" descr="Graphical user interface&#10;&#10;Description automatically generated">
            <a:extLst>
              <a:ext uri="{FF2B5EF4-FFF2-40B4-BE49-F238E27FC236}">
                <a16:creationId xmlns:a16="http://schemas.microsoft.com/office/drawing/2014/main" id="{D37BA455-DC9D-9008-D983-EDB11E9EB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7191" y="606874"/>
            <a:ext cx="4882185" cy="2492645"/>
          </a:xfrm>
          <a:prstGeom prst="rect">
            <a:avLst/>
          </a:prstGeom>
        </p:spPr>
      </p:pic>
    </p:spTree>
    <p:extLst>
      <p:ext uri="{BB962C8B-B14F-4D97-AF65-F5344CB8AC3E}">
        <p14:creationId xmlns:p14="http://schemas.microsoft.com/office/powerpoint/2010/main" val="160508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763674" y="171598"/>
            <a:ext cx="11093363" cy="656205"/>
          </a:xfrm>
        </p:spPr>
        <p:txBody>
          <a:bodyPr>
            <a:normAutofit fontScale="92500" lnSpcReduction="10000"/>
          </a:bodyPr>
          <a:lstStyle/>
          <a:p>
            <a:pPr marL="0" indent="0">
              <a:buNone/>
            </a:pPr>
            <a:r>
              <a:rPr lang="en-US" sz="4400" dirty="0">
                <a:solidFill>
                  <a:schemeClr val="tx2"/>
                </a:solidFill>
                <a:latin typeface="+mj-lt"/>
              </a:rPr>
              <a:t>1099 Detail</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958850"/>
            <a:ext cx="10628313" cy="4356100"/>
          </a:xfrm>
        </p:spPr>
        <p:txBody>
          <a:bodyPr>
            <a:normAutofit fontScale="92500" lnSpcReduction="10000"/>
          </a:bodyPr>
          <a:lstStyle/>
          <a:p>
            <a:pPr marL="342900" indent="-342900">
              <a:buClr>
                <a:srgbClr val="4B4B4B"/>
              </a:buClr>
              <a:buFont typeface="Wingdings" panose="05000000000000000000" pitchFamily="2" charset="2"/>
              <a:buChar char="§"/>
            </a:pPr>
            <a:endParaRPr lang="en-US" sz="2800" dirty="0">
              <a:solidFill>
                <a:srgbClr val="4B4B4B"/>
              </a:solidFill>
            </a:endParaRPr>
          </a:p>
          <a:p>
            <a:pPr marL="342900" indent="-342900">
              <a:buClr>
                <a:srgbClr val="4B4B4B"/>
              </a:buClr>
              <a:buFont typeface="Wingdings" panose="05000000000000000000" pitchFamily="2" charset="2"/>
              <a:buChar char="§"/>
            </a:pPr>
            <a:r>
              <a:rPr lang="en-US" sz="2800" dirty="0">
                <a:solidFill>
                  <a:schemeClr val="tx2"/>
                </a:solidFill>
              </a:rPr>
              <a:t>Double click or Modify in the Edit Window to see the 1099 Detail.</a:t>
            </a:r>
          </a:p>
          <a:p>
            <a:pPr marL="342900" indent="-342900">
              <a:buClr>
                <a:srgbClr val="4B4B4B"/>
              </a:buClr>
              <a:buFont typeface="Wingdings" panose="05000000000000000000" pitchFamily="2" charset="2"/>
              <a:buChar char="§"/>
            </a:pPr>
            <a:r>
              <a:rPr lang="en-US" sz="2800" dirty="0">
                <a:solidFill>
                  <a:schemeClr val="tx2"/>
                </a:solidFill>
              </a:rPr>
              <a:t>If history is correct there should be little or no need to edit any 1099 information.</a:t>
            </a:r>
          </a:p>
          <a:p>
            <a:pPr marL="342900" indent="-342900">
              <a:buClr>
                <a:srgbClr val="4B4B4B"/>
              </a:buClr>
              <a:buFont typeface="Wingdings" panose="05000000000000000000" pitchFamily="2" charset="2"/>
              <a:buChar char="§"/>
            </a:pPr>
            <a:r>
              <a:rPr lang="en-US" sz="2800" dirty="0">
                <a:solidFill>
                  <a:schemeClr val="tx2"/>
                </a:solidFill>
              </a:rPr>
              <a:t>You can view but not edit DBA information.  If incorrect you should fix the vendor and regenerate.</a:t>
            </a:r>
          </a:p>
          <a:p>
            <a:pPr marL="342900" indent="-342900">
              <a:buClr>
                <a:srgbClr val="4B4B4B"/>
              </a:buClr>
              <a:buFont typeface="Wingdings" panose="05000000000000000000" pitchFamily="2" charset="2"/>
              <a:buChar char="§"/>
            </a:pPr>
            <a:r>
              <a:rPr lang="en-US" sz="2800" dirty="0">
                <a:solidFill>
                  <a:schemeClr val="tx2"/>
                </a:solidFill>
              </a:rPr>
              <a:t>May need to add withholding amounts since the system doesn’t track those. </a:t>
            </a:r>
          </a:p>
          <a:p>
            <a:pPr marL="342900" indent="-342900">
              <a:buClr>
                <a:srgbClr val="4B4B4B"/>
              </a:buClr>
              <a:buFont typeface="Wingdings" panose="05000000000000000000" pitchFamily="2" charset="2"/>
              <a:buChar char="§"/>
            </a:pPr>
            <a:r>
              <a:rPr lang="en-US" sz="2800" dirty="0">
                <a:solidFill>
                  <a:schemeClr val="tx2"/>
                </a:solidFill>
              </a:rPr>
              <a:t>It is always better to fix the history than Edit if possible.</a:t>
            </a:r>
          </a:p>
          <a:p>
            <a:endParaRPr lang="en-US" dirty="0"/>
          </a:p>
        </p:txBody>
      </p:sp>
    </p:spTree>
    <p:extLst>
      <p:ext uri="{BB962C8B-B14F-4D97-AF65-F5344CB8AC3E}">
        <p14:creationId xmlns:p14="http://schemas.microsoft.com/office/powerpoint/2010/main" val="1936416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3E64-E33A-5550-6C7A-802517203668}"/>
              </a:ext>
            </a:extLst>
          </p:cNvPr>
          <p:cNvSpPr>
            <a:spLocks noGrp="1"/>
          </p:cNvSpPr>
          <p:nvPr>
            <p:ph type="title"/>
          </p:nvPr>
        </p:nvSpPr>
        <p:spPr>
          <a:xfrm>
            <a:off x="583446" y="292608"/>
            <a:ext cx="11267072" cy="656205"/>
          </a:xfrm>
        </p:spPr>
        <p:txBody>
          <a:bodyPr/>
          <a:lstStyle/>
          <a:p>
            <a:pPr marL="0" indent="0">
              <a:buNone/>
            </a:pPr>
            <a:r>
              <a:rPr lang="en-US" sz="4400" dirty="0">
                <a:latin typeface="+mj-lt"/>
              </a:rPr>
              <a:t>1099 Detail</a:t>
            </a:r>
          </a:p>
        </p:txBody>
      </p:sp>
      <p:sp>
        <p:nvSpPr>
          <p:cNvPr id="5" name="Slide Number Placeholder 4">
            <a:extLst>
              <a:ext uri="{FF2B5EF4-FFF2-40B4-BE49-F238E27FC236}">
                <a16:creationId xmlns:a16="http://schemas.microsoft.com/office/drawing/2014/main" id="{FBF69750-FF7A-EA46-FF70-F21845474A05}"/>
              </a:ext>
            </a:extLst>
          </p:cNvPr>
          <p:cNvSpPr>
            <a:spLocks noGrp="1"/>
          </p:cNvSpPr>
          <p:nvPr>
            <p:ph type="sldNum" sz="quarter" idx="12"/>
          </p:nvPr>
        </p:nvSpPr>
        <p:spPr/>
        <p:txBody>
          <a:bodyPr/>
          <a:lstStyle/>
          <a:p>
            <a:fld id="{6FE306A7-A228-4E07-8D4E-C1DA2C3F3993}" type="slidenum">
              <a:rPr lang="en-US" smtClean="0"/>
              <a:pPr/>
              <a:t>16</a:t>
            </a:fld>
            <a:endParaRPr lang="en-US" dirty="0"/>
          </a:p>
        </p:txBody>
      </p:sp>
      <p:pic>
        <p:nvPicPr>
          <p:cNvPr id="7" name="Picture 6" descr="A screenshot of a computer&#10;&#10;AI-generated content may be incorrect.">
            <a:extLst>
              <a:ext uri="{FF2B5EF4-FFF2-40B4-BE49-F238E27FC236}">
                <a16:creationId xmlns:a16="http://schemas.microsoft.com/office/drawing/2014/main" id="{1AEF4FAD-5069-D764-EEBD-AF5C815511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30" y="1148260"/>
            <a:ext cx="6874647" cy="2081293"/>
          </a:xfrm>
          <a:prstGeom prst="rect">
            <a:avLst/>
          </a:prstGeom>
        </p:spPr>
      </p:pic>
      <p:pic>
        <p:nvPicPr>
          <p:cNvPr id="11" name="Picture 10" descr="A white line on a white surface&#10;&#10;AI-generated content may be incorrect.">
            <a:extLst>
              <a:ext uri="{FF2B5EF4-FFF2-40B4-BE49-F238E27FC236}">
                <a16:creationId xmlns:a16="http://schemas.microsoft.com/office/drawing/2014/main" id="{EE501460-656E-AFB4-CD46-FED4E1D8C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30" y="3308646"/>
            <a:ext cx="6874647" cy="2401094"/>
          </a:xfrm>
          <a:prstGeom prst="rect">
            <a:avLst/>
          </a:prstGeom>
        </p:spPr>
      </p:pic>
    </p:spTree>
    <p:extLst>
      <p:ext uri="{BB962C8B-B14F-4D97-AF65-F5344CB8AC3E}">
        <p14:creationId xmlns:p14="http://schemas.microsoft.com/office/powerpoint/2010/main" val="424093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673240" y="362516"/>
            <a:ext cx="11183798" cy="656205"/>
          </a:xfrm>
        </p:spPr>
        <p:txBody>
          <a:bodyPr>
            <a:normAutofit fontScale="92500" lnSpcReduction="10000"/>
          </a:bodyPr>
          <a:lstStyle/>
          <a:p>
            <a:pPr marL="0" indent="0">
              <a:buNone/>
            </a:pPr>
            <a:r>
              <a:rPr lang="en-US" sz="4400" dirty="0">
                <a:solidFill>
                  <a:schemeClr val="tx2"/>
                </a:solidFill>
                <a:latin typeface="+mj-lt"/>
              </a:rPr>
              <a:t>DBA’s – Doing Business As</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182688"/>
            <a:ext cx="9885363" cy="4052887"/>
          </a:xfrm>
        </p:spPr>
        <p:txBody>
          <a:bodyPr>
            <a:normAutofit/>
          </a:bodyPr>
          <a:lstStyle/>
          <a:p>
            <a:pPr marL="457200" indent="-457200">
              <a:buClr>
                <a:srgbClr val="1D3555"/>
              </a:buClr>
              <a:buFont typeface="Wingdings" panose="05000000000000000000" pitchFamily="2" charset="2"/>
              <a:buChar char="§"/>
            </a:pPr>
            <a:r>
              <a:rPr lang="en-US" sz="2800" dirty="0">
                <a:solidFill>
                  <a:schemeClr val="tx2"/>
                </a:solidFill>
              </a:rPr>
              <a:t>If a vendor has a DBA on their vendor master, it will print on the 1099.  No setup needed.</a:t>
            </a:r>
          </a:p>
          <a:p>
            <a:pPr marL="457200" indent="-457200">
              <a:buClr>
                <a:srgbClr val="1D3555"/>
              </a:buClr>
              <a:buFont typeface="Wingdings" panose="05000000000000000000" pitchFamily="2" charset="2"/>
              <a:buChar char="§"/>
            </a:pPr>
            <a:r>
              <a:rPr lang="en-US" sz="2800" dirty="0">
                <a:solidFill>
                  <a:schemeClr val="tx2"/>
                </a:solidFill>
              </a:rPr>
              <a:t>If you record the DBA in the Address 1 field on the vendor, that will print on the 1099.</a:t>
            </a:r>
          </a:p>
          <a:p>
            <a:pPr marL="457200" indent="-457200">
              <a:buClr>
                <a:srgbClr val="1D3555"/>
              </a:buClr>
              <a:buFont typeface="Wingdings" panose="05000000000000000000" pitchFamily="2" charset="2"/>
              <a:buChar char="§"/>
            </a:pPr>
            <a:r>
              <a:rPr lang="en-US" sz="2800" dirty="0">
                <a:solidFill>
                  <a:schemeClr val="tx2"/>
                </a:solidFill>
              </a:rPr>
              <a:t>You may need to switch the information to get the DBA to print the way you want it on the 1099.  </a:t>
            </a:r>
          </a:p>
          <a:p>
            <a:endParaRPr lang="en-US" dirty="0"/>
          </a:p>
        </p:txBody>
      </p:sp>
    </p:spTree>
    <p:extLst>
      <p:ext uri="{BB962C8B-B14F-4D97-AF65-F5344CB8AC3E}">
        <p14:creationId xmlns:p14="http://schemas.microsoft.com/office/powerpoint/2010/main" val="389202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838971" y="212226"/>
            <a:ext cx="11522076" cy="656205"/>
          </a:xfrm>
        </p:spPr>
        <p:txBody>
          <a:bodyPr>
            <a:normAutofit fontScale="92500" lnSpcReduction="10000"/>
          </a:bodyPr>
          <a:lstStyle/>
          <a:p>
            <a:pPr marL="0" indent="0">
              <a:buNone/>
            </a:pPr>
            <a:r>
              <a:rPr lang="en-US" sz="4400" dirty="0">
                <a:solidFill>
                  <a:schemeClr val="tx2"/>
                </a:solidFill>
                <a:latin typeface="+mj-lt"/>
              </a:rPr>
              <a:t>Proof List</a:t>
            </a:r>
          </a:p>
        </p:txBody>
      </p:sp>
      <p:sp>
        <p:nvSpPr>
          <p:cNvPr id="5" name="Rectangle 4">
            <a:extLst>
              <a:ext uri="{FF2B5EF4-FFF2-40B4-BE49-F238E27FC236}">
                <a16:creationId xmlns:a16="http://schemas.microsoft.com/office/drawing/2014/main" id="{80C295EE-6207-424F-BAA9-24855A9989C7}"/>
              </a:ext>
            </a:extLst>
          </p:cNvPr>
          <p:cNvSpPr/>
          <p:nvPr/>
        </p:nvSpPr>
        <p:spPr>
          <a:xfrm>
            <a:off x="-120320" y="868431"/>
            <a:ext cx="7305152" cy="1969770"/>
          </a:xfrm>
          <a:prstGeom prst="rect">
            <a:avLst/>
          </a:prstGeom>
        </p:spPr>
        <p:txBody>
          <a:bodyPr wrap="square">
            <a:spAutoFit/>
          </a:bodyPr>
          <a:lstStyle/>
          <a:p>
            <a:pPr marL="1264895" lvl="1" indent="-457200">
              <a:lnSpc>
                <a:spcPct val="100000"/>
              </a:lnSpc>
              <a:spcAft>
                <a:spcPts val="1200"/>
              </a:spcAft>
              <a:buFont typeface="Wingdings" panose="05000000000000000000" pitchFamily="2" charset="2"/>
              <a:buChar char="§"/>
            </a:pPr>
            <a:r>
              <a:rPr lang="en-US" sz="2800" dirty="0">
                <a:solidFill>
                  <a:schemeClr val="tx2"/>
                </a:solidFill>
              </a:rPr>
              <a:t>Select the Type – Only one type can be run at a time.  Each Type displays different information.</a:t>
            </a:r>
          </a:p>
          <a:p>
            <a:pPr marL="1264895" lvl="1" indent="-457200">
              <a:lnSpc>
                <a:spcPct val="100000"/>
              </a:lnSpc>
              <a:spcAft>
                <a:spcPts val="1200"/>
              </a:spcAft>
              <a:buFont typeface="Wingdings" panose="05000000000000000000" pitchFamily="2" charset="2"/>
              <a:buChar char="§"/>
            </a:pPr>
            <a:r>
              <a:rPr lang="en-US" sz="2800" dirty="0">
                <a:solidFill>
                  <a:schemeClr val="tx2"/>
                </a:solidFill>
              </a:rPr>
              <a:t>Can use totals to balance if desired.</a:t>
            </a:r>
          </a:p>
        </p:txBody>
      </p:sp>
      <p:pic>
        <p:nvPicPr>
          <p:cNvPr id="4" name="Picture 3" descr="A screen shot of a computer&#10;&#10;AI-generated content may be incorrect.">
            <a:extLst>
              <a:ext uri="{FF2B5EF4-FFF2-40B4-BE49-F238E27FC236}">
                <a16:creationId xmlns:a16="http://schemas.microsoft.com/office/drawing/2014/main" id="{3E97028B-BE66-2C0B-6DD3-66B26D700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571" y="2903310"/>
            <a:ext cx="6540836" cy="3086259"/>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30E12A5B-6FB3-EFAE-4AC5-DE2A28742F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8352" y="776086"/>
            <a:ext cx="4485004" cy="2062115"/>
          </a:xfrm>
          <a:prstGeom prst="rect">
            <a:avLst/>
          </a:prstGeom>
        </p:spPr>
      </p:pic>
    </p:spTree>
    <p:extLst>
      <p:ext uri="{BB962C8B-B14F-4D97-AF65-F5344CB8AC3E}">
        <p14:creationId xmlns:p14="http://schemas.microsoft.com/office/powerpoint/2010/main" val="2292912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646461" y="331469"/>
            <a:ext cx="9040150" cy="538966"/>
          </a:xfrm>
        </p:spPr>
        <p:txBody>
          <a:bodyPr>
            <a:normAutofit fontScale="77500" lnSpcReduction="20000"/>
          </a:bodyPr>
          <a:lstStyle/>
          <a:p>
            <a:pPr marL="0" indent="0">
              <a:buNone/>
            </a:pPr>
            <a:r>
              <a:rPr lang="en-US" sz="4400" dirty="0">
                <a:solidFill>
                  <a:schemeClr val="tx2"/>
                </a:solidFill>
                <a:latin typeface="+mj-lt"/>
              </a:rPr>
              <a:t>Proof List fields by 1099 Type</a:t>
            </a:r>
          </a:p>
        </p:txBody>
      </p:sp>
      <p:sp>
        <p:nvSpPr>
          <p:cNvPr id="5" name="Rectangle 4">
            <a:extLst>
              <a:ext uri="{FF2B5EF4-FFF2-40B4-BE49-F238E27FC236}">
                <a16:creationId xmlns:a16="http://schemas.microsoft.com/office/drawing/2014/main" id="{80C295EE-6207-424F-BAA9-24855A9989C7}"/>
              </a:ext>
            </a:extLst>
          </p:cNvPr>
          <p:cNvSpPr/>
          <p:nvPr/>
        </p:nvSpPr>
        <p:spPr>
          <a:xfrm>
            <a:off x="1419784" y="1386253"/>
            <a:ext cx="3456633" cy="4555093"/>
          </a:xfrm>
          <a:prstGeom prst="rect">
            <a:avLst/>
          </a:prstGeom>
        </p:spPr>
        <p:txBody>
          <a:bodyPr wrap="square">
            <a:spAutoFit/>
          </a:bodyPr>
          <a:lstStyle/>
          <a:p>
            <a:pPr marL="807695" lvl="1">
              <a:lnSpc>
                <a:spcPct val="100000"/>
              </a:lnSpc>
              <a:spcAft>
                <a:spcPts val="1200"/>
              </a:spcAft>
            </a:pPr>
            <a:r>
              <a:rPr lang="en-US" sz="2800" dirty="0"/>
              <a:t>     </a:t>
            </a:r>
            <a:r>
              <a:rPr lang="en-US" sz="2800" dirty="0">
                <a:solidFill>
                  <a:schemeClr val="tx2"/>
                </a:solidFill>
              </a:rPr>
              <a:t>Misc</a:t>
            </a:r>
            <a:endParaRPr lang="en-US" dirty="0">
              <a:solidFill>
                <a:schemeClr val="tx2"/>
              </a:solidFill>
            </a:endParaRPr>
          </a:p>
          <a:p>
            <a:pPr marL="1722095" lvl="2" indent="-457200">
              <a:buFont typeface="Wingdings" panose="05000000000000000000" pitchFamily="2" charset="2"/>
              <a:buChar char="§"/>
            </a:pPr>
            <a:r>
              <a:rPr lang="en-US" dirty="0">
                <a:solidFill>
                  <a:schemeClr val="tx2"/>
                </a:solidFill>
              </a:rPr>
              <a:t>Rents</a:t>
            </a:r>
          </a:p>
          <a:p>
            <a:pPr marL="1722095" lvl="2" indent="-457200">
              <a:buFont typeface="Wingdings" panose="05000000000000000000" pitchFamily="2" charset="2"/>
              <a:buChar char="§"/>
            </a:pPr>
            <a:r>
              <a:rPr lang="en-US" dirty="0">
                <a:solidFill>
                  <a:schemeClr val="tx2"/>
                </a:solidFill>
              </a:rPr>
              <a:t>Royalties</a:t>
            </a:r>
          </a:p>
          <a:p>
            <a:pPr marL="1722095" lvl="2" indent="-457200">
              <a:buFont typeface="Wingdings" panose="05000000000000000000" pitchFamily="2" charset="2"/>
              <a:buChar char="§"/>
            </a:pPr>
            <a:r>
              <a:rPr lang="en-US" dirty="0">
                <a:solidFill>
                  <a:schemeClr val="tx2"/>
                </a:solidFill>
              </a:rPr>
              <a:t>Other</a:t>
            </a:r>
          </a:p>
          <a:p>
            <a:pPr marL="1722095" lvl="2" indent="-457200">
              <a:buFont typeface="Wingdings" panose="05000000000000000000" pitchFamily="2" charset="2"/>
              <a:buChar char="§"/>
            </a:pPr>
            <a:r>
              <a:rPr lang="en-US" dirty="0">
                <a:solidFill>
                  <a:schemeClr val="tx2"/>
                </a:solidFill>
              </a:rPr>
              <a:t>Fed Tax</a:t>
            </a:r>
          </a:p>
          <a:p>
            <a:pPr marL="1722095" lvl="2" indent="-457200">
              <a:buFont typeface="Wingdings" panose="05000000000000000000" pitchFamily="2" charset="2"/>
              <a:buChar char="§"/>
            </a:pPr>
            <a:r>
              <a:rPr lang="en-US" dirty="0">
                <a:solidFill>
                  <a:schemeClr val="tx2"/>
                </a:solidFill>
              </a:rPr>
              <a:t>Fishing Boat</a:t>
            </a:r>
          </a:p>
          <a:p>
            <a:pPr marL="1722095" lvl="2" indent="-457200">
              <a:buFont typeface="Wingdings" panose="05000000000000000000" pitchFamily="2" charset="2"/>
              <a:buChar char="§"/>
            </a:pPr>
            <a:r>
              <a:rPr lang="en-US" dirty="0">
                <a:solidFill>
                  <a:schemeClr val="tx2"/>
                </a:solidFill>
              </a:rPr>
              <a:t>Medical</a:t>
            </a:r>
          </a:p>
          <a:p>
            <a:pPr marL="1722095" lvl="2" indent="-457200">
              <a:buFont typeface="Wingdings" panose="05000000000000000000" pitchFamily="2" charset="2"/>
              <a:buChar char="§"/>
            </a:pPr>
            <a:r>
              <a:rPr lang="en-US" dirty="0">
                <a:solidFill>
                  <a:schemeClr val="tx2"/>
                </a:solidFill>
              </a:rPr>
              <a:t>Direct sales</a:t>
            </a:r>
          </a:p>
          <a:p>
            <a:pPr marL="1722095" lvl="2" indent="-457200">
              <a:buFont typeface="Wingdings" panose="05000000000000000000" pitchFamily="2" charset="2"/>
              <a:buChar char="§"/>
            </a:pPr>
            <a:r>
              <a:rPr lang="en-US" dirty="0">
                <a:solidFill>
                  <a:schemeClr val="tx2"/>
                </a:solidFill>
              </a:rPr>
              <a:t>Substitute</a:t>
            </a:r>
          </a:p>
          <a:p>
            <a:pPr marL="1722095" lvl="2" indent="-457200">
              <a:buFont typeface="Wingdings" panose="05000000000000000000" pitchFamily="2" charset="2"/>
              <a:buChar char="§"/>
            </a:pPr>
            <a:r>
              <a:rPr lang="en-US" dirty="0">
                <a:solidFill>
                  <a:schemeClr val="tx2"/>
                </a:solidFill>
              </a:rPr>
              <a:t>Crop Ins</a:t>
            </a:r>
          </a:p>
          <a:p>
            <a:pPr marL="1722095" lvl="2" indent="-457200">
              <a:buFont typeface="Wingdings" panose="05000000000000000000" pitchFamily="2" charset="2"/>
              <a:buChar char="§"/>
            </a:pPr>
            <a:r>
              <a:rPr lang="en-US" dirty="0">
                <a:solidFill>
                  <a:schemeClr val="tx2"/>
                </a:solidFill>
              </a:rPr>
              <a:t>Atty Proceeds</a:t>
            </a:r>
          </a:p>
          <a:p>
            <a:pPr marL="1722095" lvl="2" indent="-457200">
              <a:buFont typeface="Wingdings" panose="05000000000000000000" pitchFamily="2" charset="2"/>
              <a:buChar char="§"/>
            </a:pPr>
            <a:r>
              <a:rPr lang="en-US" dirty="0">
                <a:solidFill>
                  <a:schemeClr val="tx2"/>
                </a:solidFill>
              </a:rPr>
              <a:t>Fish Purchased</a:t>
            </a:r>
          </a:p>
          <a:p>
            <a:pPr marL="1722095" lvl="2" indent="-457200">
              <a:buFont typeface="Wingdings" panose="05000000000000000000" pitchFamily="2" charset="2"/>
              <a:buChar char="§"/>
            </a:pPr>
            <a:r>
              <a:rPr lang="en-US" dirty="0">
                <a:solidFill>
                  <a:schemeClr val="tx2"/>
                </a:solidFill>
              </a:rPr>
              <a:t>Section 409A</a:t>
            </a:r>
          </a:p>
          <a:p>
            <a:pPr marL="1722095" lvl="2" indent="-457200">
              <a:buFont typeface="Wingdings" panose="05000000000000000000" pitchFamily="2" charset="2"/>
              <a:buChar char="§"/>
            </a:pPr>
            <a:r>
              <a:rPr lang="en-US" dirty="0">
                <a:solidFill>
                  <a:schemeClr val="tx2"/>
                </a:solidFill>
              </a:rPr>
              <a:t>Nonqualified Deferred</a:t>
            </a:r>
          </a:p>
        </p:txBody>
      </p:sp>
      <p:sp>
        <p:nvSpPr>
          <p:cNvPr id="6" name="Rectangle 5">
            <a:extLst>
              <a:ext uri="{FF2B5EF4-FFF2-40B4-BE49-F238E27FC236}">
                <a16:creationId xmlns:a16="http://schemas.microsoft.com/office/drawing/2014/main" id="{F18329B4-2222-488E-8D22-391CB9A4D9E3}"/>
              </a:ext>
            </a:extLst>
          </p:cNvPr>
          <p:cNvSpPr/>
          <p:nvPr/>
        </p:nvSpPr>
        <p:spPr>
          <a:xfrm>
            <a:off x="6364876" y="1434689"/>
            <a:ext cx="3132767" cy="3877985"/>
          </a:xfrm>
          <a:prstGeom prst="rect">
            <a:avLst/>
          </a:prstGeom>
        </p:spPr>
        <p:txBody>
          <a:bodyPr wrap="square">
            <a:spAutoFit/>
          </a:bodyPr>
          <a:lstStyle/>
          <a:p>
            <a:pPr marL="807695" lvl="1">
              <a:lnSpc>
                <a:spcPct val="100000"/>
              </a:lnSpc>
              <a:spcAft>
                <a:spcPts val="1200"/>
              </a:spcAft>
            </a:pPr>
            <a:r>
              <a:rPr lang="en-US" sz="2800" dirty="0">
                <a:solidFill>
                  <a:schemeClr val="tx2"/>
                </a:solidFill>
              </a:rPr>
              <a:t>Int</a:t>
            </a:r>
          </a:p>
          <a:p>
            <a:pPr marL="1264895" lvl="1" indent="-457200">
              <a:lnSpc>
                <a:spcPct val="100000"/>
              </a:lnSpc>
              <a:buFont typeface="Wingdings" panose="05000000000000000000" pitchFamily="2" charset="2"/>
              <a:buChar char="§"/>
            </a:pPr>
            <a:r>
              <a:rPr lang="en-US" dirty="0">
                <a:solidFill>
                  <a:schemeClr val="tx2"/>
                </a:solidFill>
              </a:rPr>
              <a:t>Vendor</a:t>
            </a:r>
          </a:p>
          <a:p>
            <a:pPr marL="1264895" lvl="1" indent="-457200">
              <a:lnSpc>
                <a:spcPct val="100000"/>
              </a:lnSpc>
              <a:buFont typeface="Wingdings" panose="05000000000000000000" pitchFamily="2" charset="2"/>
              <a:buChar char="§"/>
            </a:pPr>
            <a:r>
              <a:rPr lang="en-US" dirty="0">
                <a:solidFill>
                  <a:schemeClr val="tx2"/>
                </a:solidFill>
              </a:rPr>
              <a:t>Tax ID</a:t>
            </a:r>
          </a:p>
          <a:p>
            <a:pPr marL="1264895" lvl="1" indent="-457200">
              <a:lnSpc>
                <a:spcPct val="100000"/>
              </a:lnSpc>
              <a:buFont typeface="Wingdings" panose="05000000000000000000" pitchFamily="2" charset="2"/>
              <a:buChar char="§"/>
            </a:pPr>
            <a:r>
              <a:rPr lang="en-US" dirty="0">
                <a:solidFill>
                  <a:schemeClr val="tx2"/>
                </a:solidFill>
              </a:rPr>
              <a:t>Int Income</a:t>
            </a:r>
          </a:p>
          <a:p>
            <a:pPr marL="1264895" lvl="1" indent="-457200">
              <a:lnSpc>
                <a:spcPct val="100000"/>
              </a:lnSpc>
              <a:buFont typeface="Wingdings" panose="05000000000000000000" pitchFamily="2" charset="2"/>
              <a:buChar char="§"/>
            </a:pPr>
            <a:r>
              <a:rPr lang="en-US" dirty="0">
                <a:solidFill>
                  <a:schemeClr val="tx2"/>
                </a:solidFill>
              </a:rPr>
              <a:t>Early Withdrawal</a:t>
            </a:r>
          </a:p>
          <a:p>
            <a:pPr marL="1264895" lvl="1" indent="-457200">
              <a:lnSpc>
                <a:spcPct val="100000"/>
              </a:lnSpc>
              <a:buFont typeface="Wingdings" panose="05000000000000000000" pitchFamily="2" charset="2"/>
              <a:buChar char="§"/>
            </a:pPr>
            <a:r>
              <a:rPr lang="en-US" dirty="0">
                <a:solidFill>
                  <a:schemeClr val="tx2"/>
                </a:solidFill>
              </a:rPr>
              <a:t>Int on Bonds</a:t>
            </a:r>
          </a:p>
          <a:p>
            <a:pPr marL="1264895" lvl="1" indent="-457200">
              <a:lnSpc>
                <a:spcPct val="100000"/>
              </a:lnSpc>
              <a:buFont typeface="Wingdings" panose="05000000000000000000" pitchFamily="2" charset="2"/>
              <a:buChar char="§"/>
            </a:pPr>
            <a:r>
              <a:rPr lang="en-US" dirty="0">
                <a:solidFill>
                  <a:schemeClr val="tx2"/>
                </a:solidFill>
              </a:rPr>
              <a:t>Fed Income Tax</a:t>
            </a:r>
          </a:p>
          <a:p>
            <a:pPr marL="1264895" lvl="1" indent="-457200">
              <a:lnSpc>
                <a:spcPct val="100000"/>
              </a:lnSpc>
              <a:buFont typeface="Wingdings" panose="05000000000000000000" pitchFamily="2" charset="2"/>
              <a:buChar char="§"/>
            </a:pPr>
            <a:r>
              <a:rPr lang="en-US" dirty="0">
                <a:solidFill>
                  <a:schemeClr val="tx2"/>
                </a:solidFill>
              </a:rPr>
              <a:t>Inv Expense</a:t>
            </a:r>
          </a:p>
          <a:p>
            <a:pPr marL="1264895" lvl="1" indent="-457200">
              <a:lnSpc>
                <a:spcPct val="100000"/>
              </a:lnSpc>
              <a:buFont typeface="Wingdings" panose="05000000000000000000" pitchFamily="2" charset="2"/>
              <a:buChar char="§"/>
            </a:pPr>
            <a:r>
              <a:rPr lang="en-US" dirty="0">
                <a:solidFill>
                  <a:schemeClr val="tx2"/>
                </a:solidFill>
              </a:rPr>
              <a:t>Foreign Tax Pd</a:t>
            </a:r>
          </a:p>
          <a:p>
            <a:pPr marL="1264895" lvl="1" indent="-457200">
              <a:lnSpc>
                <a:spcPct val="100000"/>
              </a:lnSpc>
              <a:buFont typeface="Wingdings" panose="05000000000000000000" pitchFamily="2" charset="2"/>
              <a:buChar char="§"/>
            </a:pPr>
            <a:r>
              <a:rPr lang="en-US" dirty="0">
                <a:solidFill>
                  <a:schemeClr val="tx2"/>
                </a:solidFill>
              </a:rPr>
              <a:t>Tax-emempt Int</a:t>
            </a:r>
          </a:p>
          <a:p>
            <a:pPr marL="1264895" lvl="1" indent="-457200">
              <a:lnSpc>
                <a:spcPct val="100000"/>
              </a:lnSpc>
              <a:buFont typeface="Wingdings" panose="05000000000000000000" pitchFamily="2" charset="2"/>
              <a:buChar char="§"/>
            </a:pPr>
            <a:r>
              <a:rPr lang="en-US" dirty="0">
                <a:solidFill>
                  <a:schemeClr val="tx2"/>
                </a:solidFill>
              </a:rPr>
              <a:t>Private Bond</a:t>
            </a:r>
          </a:p>
          <a:p>
            <a:pPr marL="807695" lvl="1">
              <a:lnSpc>
                <a:spcPct val="100000"/>
              </a:lnSpc>
              <a:spcAft>
                <a:spcPts val="1200"/>
              </a:spcAft>
            </a:pPr>
            <a:endParaRPr lang="en-US" sz="2800" dirty="0"/>
          </a:p>
        </p:txBody>
      </p:sp>
      <p:sp>
        <p:nvSpPr>
          <p:cNvPr id="8" name="Rectangle 7">
            <a:extLst>
              <a:ext uri="{FF2B5EF4-FFF2-40B4-BE49-F238E27FC236}">
                <a16:creationId xmlns:a16="http://schemas.microsoft.com/office/drawing/2014/main" id="{E1C1CF3C-43D7-44FB-BB6C-6FEEB82655FD}"/>
              </a:ext>
            </a:extLst>
          </p:cNvPr>
          <p:cNvSpPr/>
          <p:nvPr/>
        </p:nvSpPr>
        <p:spPr>
          <a:xfrm>
            <a:off x="3647576" y="1409839"/>
            <a:ext cx="3456633" cy="4001095"/>
          </a:xfrm>
          <a:prstGeom prst="rect">
            <a:avLst/>
          </a:prstGeom>
        </p:spPr>
        <p:txBody>
          <a:bodyPr wrap="square">
            <a:spAutoFit/>
          </a:bodyPr>
          <a:lstStyle/>
          <a:p>
            <a:pPr marL="807695" lvl="1">
              <a:lnSpc>
                <a:spcPct val="100000"/>
              </a:lnSpc>
              <a:spcAft>
                <a:spcPts val="1200"/>
              </a:spcAft>
            </a:pPr>
            <a:r>
              <a:rPr lang="en-US" sz="2800" dirty="0"/>
              <a:t>      </a:t>
            </a:r>
            <a:r>
              <a:rPr lang="en-US" sz="2800" dirty="0">
                <a:solidFill>
                  <a:schemeClr val="tx2"/>
                </a:solidFill>
              </a:rPr>
              <a:t>G</a:t>
            </a:r>
          </a:p>
          <a:p>
            <a:pPr marL="1722095" lvl="2" indent="-457200">
              <a:buFont typeface="Wingdings" panose="05000000000000000000" pitchFamily="2" charset="2"/>
              <a:buChar char="§"/>
            </a:pPr>
            <a:r>
              <a:rPr lang="en-US" dirty="0">
                <a:solidFill>
                  <a:schemeClr val="tx2"/>
                </a:solidFill>
              </a:rPr>
              <a:t>Vendor</a:t>
            </a:r>
          </a:p>
          <a:p>
            <a:pPr marL="1722095" lvl="2" indent="-457200">
              <a:buFont typeface="Wingdings" panose="05000000000000000000" pitchFamily="2" charset="2"/>
              <a:buChar char="§"/>
            </a:pPr>
            <a:r>
              <a:rPr lang="en-US" dirty="0">
                <a:solidFill>
                  <a:schemeClr val="tx2"/>
                </a:solidFill>
              </a:rPr>
              <a:t>Tax ID</a:t>
            </a:r>
          </a:p>
          <a:p>
            <a:pPr marL="1722095" lvl="2" indent="-457200">
              <a:buFont typeface="Wingdings" panose="05000000000000000000" pitchFamily="2" charset="2"/>
              <a:buChar char="§"/>
            </a:pPr>
            <a:r>
              <a:rPr lang="en-US" dirty="0">
                <a:solidFill>
                  <a:schemeClr val="tx2"/>
                </a:solidFill>
              </a:rPr>
              <a:t>Unemployment Comp</a:t>
            </a:r>
          </a:p>
          <a:p>
            <a:pPr marL="1722095" lvl="2" indent="-457200">
              <a:buFont typeface="Wingdings" panose="05000000000000000000" pitchFamily="2" charset="2"/>
              <a:buChar char="§"/>
            </a:pPr>
            <a:r>
              <a:rPr lang="en-US" dirty="0">
                <a:solidFill>
                  <a:schemeClr val="tx2"/>
                </a:solidFill>
              </a:rPr>
              <a:t>State Tax Refunds</a:t>
            </a:r>
          </a:p>
          <a:p>
            <a:pPr marL="1722095" lvl="2" indent="-457200">
              <a:buFont typeface="Wingdings" panose="05000000000000000000" pitchFamily="2" charset="2"/>
              <a:buChar char="§"/>
            </a:pPr>
            <a:r>
              <a:rPr lang="en-US" dirty="0">
                <a:solidFill>
                  <a:schemeClr val="tx2"/>
                </a:solidFill>
              </a:rPr>
              <a:t>Federal Income Tx</a:t>
            </a:r>
          </a:p>
          <a:p>
            <a:pPr marL="1722095" lvl="2" indent="-457200">
              <a:buFont typeface="Wingdings" panose="05000000000000000000" pitchFamily="2" charset="2"/>
              <a:buChar char="§"/>
            </a:pPr>
            <a:r>
              <a:rPr lang="en-US" dirty="0">
                <a:solidFill>
                  <a:schemeClr val="tx2"/>
                </a:solidFill>
              </a:rPr>
              <a:t>ATAA Payments</a:t>
            </a:r>
          </a:p>
          <a:p>
            <a:pPr marL="1722095" lvl="2" indent="-457200">
              <a:buFont typeface="Wingdings" panose="05000000000000000000" pitchFamily="2" charset="2"/>
              <a:buChar char="§"/>
            </a:pPr>
            <a:r>
              <a:rPr lang="en-US" dirty="0">
                <a:solidFill>
                  <a:schemeClr val="tx2"/>
                </a:solidFill>
              </a:rPr>
              <a:t>Taxable Grants</a:t>
            </a:r>
          </a:p>
          <a:p>
            <a:pPr marL="1722095" lvl="2" indent="-457200">
              <a:buFont typeface="Wingdings" panose="05000000000000000000" pitchFamily="2" charset="2"/>
              <a:buChar char="§"/>
            </a:pPr>
            <a:r>
              <a:rPr lang="en-US" dirty="0">
                <a:solidFill>
                  <a:schemeClr val="tx2"/>
                </a:solidFill>
              </a:rPr>
              <a:t>Agriculture Payments</a:t>
            </a:r>
          </a:p>
        </p:txBody>
      </p:sp>
      <p:sp>
        <p:nvSpPr>
          <p:cNvPr id="9" name="Rectangle 8">
            <a:extLst>
              <a:ext uri="{FF2B5EF4-FFF2-40B4-BE49-F238E27FC236}">
                <a16:creationId xmlns:a16="http://schemas.microsoft.com/office/drawing/2014/main" id="{06A58A86-A028-4A4A-8495-18E4D7DF0CEA}"/>
              </a:ext>
            </a:extLst>
          </p:cNvPr>
          <p:cNvSpPr/>
          <p:nvPr/>
        </p:nvSpPr>
        <p:spPr>
          <a:xfrm>
            <a:off x="8710787" y="1386253"/>
            <a:ext cx="3132767" cy="2339102"/>
          </a:xfrm>
          <a:prstGeom prst="rect">
            <a:avLst/>
          </a:prstGeom>
        </p:spPr>
        <p:txBody>
          <a:bodyPr wrap="square">
            <a:spAutoFit/>
          </a:bodyPr>
          <a:lstStyle/>
          <a:p>
            <a:pPr marL="807695" lvl="1">
              <a:lnSpc>
                <a:spcPct val="100000"/>
              </a:lnSpc>
              <a:spcAft>
                <a:spcPts val="1200"/>
              </a:spcAft>
            </a:pPr>
            <a:r>
              <a:rPr lang="en-US" sz="2800" dirty="0">
                <a:solidFill>
                  <a:schemeClr val="tx2"/>
                </a:solidFill>
              </a:rPr>
              <a:t>S</a:t>
            </a:r>
          </a:p>
          <a:p>
            <a:pPr marL="1264895" lvl="1" indent="-457200">
              <a:lnSpc>
                <a:spcPct val="100000"/>
              </a:lnSpc>
              <a:buFont typeface="Wingdings" panose="05000000000000000000" pitchFamily="2" charset="2"/>
              <a:buChar char="§"/>
            </a:pPr>
            <a:r>
              <a:rPr lang="en-US" dirty="0">
                <a:solidFill>
                  <a:schemeClr val="tx2"/>
                </a:solidFill>
              </a:rPr>
              <a:t>Vendor</a:t>
            </a:r>
          </a:p>
          <a:p>
            <a:pPr marL="1264895" lvl="1" indent="-457200">
              <a:lnSpc>
                <a:spcPct val="100000"/>
              </a:lnSpc>
              <a:buFont typeface="Wingdings" panose="05000000000000000000" pitchFamily="2" charset="2"/>
              <a:buChar char="§"/>
            </a:pPr>
            <a:r>
              <a:rPr lang="en-US" dirty="0">
                <a:solidFill>
                  <a:schemeClr val="tx2"/>
                </a:solidFill>
              </a:rPr>
              <a:t>Vendor Name</a:t>
            </a:r>
          </a:p>
          <a:p>
            <a:pPr marL="1264895" lvl="1" indent="-457200">
              <a:lnSpc>
                <a:spcPct val="100000"/>
              </a:lnSpc>
              <a:buFont typeface="Wingdings" panose="05000000000000000000" pitchFamily="2" charset="2"/>
              <a:buChar char="§"/>
            </a:pPr>
            <a:r>
              <a:rPr lang="en-US" dirty="0">
                <a:solidFill>
                  <a:schemeClr val="tx2"/>
                </a:solidFill>
              </a:rPr>
              <a:t>Tax ID</a:t>
            </a:r>
          </a:p>
          <a:p>
            <a:pPr marL="1264895" lvl="1" indent="-457200">
              <a:lnSpc>
                <a:spcPct val="100000"/>
              </a:lnSpc>
              <a:buFont typeface="Wingdings" panose="05000000000000000000" pitchFamily="2" charset="2"/>
              <a:buChar char="§"/>
            </a:pPr>
            <a:r>
              <a:rPr lang="en-US" dirty="0">
                <a:solidFill>
                  <a:schemeClr val="tx2"/>
                </a:solidFill>
              </a:rPr>
              <a:t>Gross Proceeds</a:t>
            </a:r>
          </a:p>
          <a:p>
            <a:pPr marL="1264895" lvl="1" indent="-457200">
              <a:lnSpc>
                <a:spcPct val="100000"/>
              </a:lnSpc>
              <a:buFont typeface="Wingdings" panose="05000000000000000000" pitchFamily="2" charset="2"/>
              <a:buChar char="§"/>
            </a:pPr>
            <a:r>
              <a:rPr lang="en-US" dirty="0">
                <a:solidFill>
                  <a:schemeClr val="tx2"/>
                </a:solidFill>
              </a:rPr>
              <a:t>Buyer’s Real Estate Tax</a:t>
            </a:r>
          </a:p>
        </p:txBody>
      </p:sp>
      <p:sp>
        <p:nvSpPr>
          <p:cNvPr id="10" name="Rectangle 9">
            <a:extLst>
              <a:ext uri="{FF2B5EF4-FFF2-40B4-BE49-F238E27FC236}">
                <a16:creationId xmlns:a16="http://schemas.microsoft.com/office/drawing/2014/main" id="{B52CF4C9-98BF-4C78-8ADA-D87AA29ED554}"/>
              </a:ext>
            </a:extLst>
          </p:cNvPr>
          <p:cNvSpPr/>
          <p:nvPr/>
        </p:nvSpPr>
        <p:spPr>
          <a:xfrm>
            <a:off x="-479272" y="1402860"/>
            <a:ext cx="3299797" cy="3724096"/>
          </a:xfrm>
          <a:prstGeom prst="rect">
            <a:avLst/>
          </a:prstGeom>
        </p:spPr>
        <p:txBody>
          <a:bodyPr wrap="square">
            <a:spAutoFit/>
          </a:bodyPr>
          <a:lstStyle/>
          <a:p>
            <a:pPr marL="807695" lvl="1">
              <a:lnSpc>
                <a:spcPct val="100000"/>
              </a:lnSpc>
              <a:spcAft>
                <a:spcPts val="1200"/>
              </a:spcAft>
            </a:pPr>
            <a:r>
              <a:rPr lang="en-US" sz="2800" dirty="0">
                <a:solidFill>
                  <a:schemeClr val="tx2"/>
                </a:solidFill>
              </a:rPr>
              <a:t>NEC</a:t>
            </a:r>
          </a:p>
          <a:p>
            <a:pPr marL="1264895" lvl="1" indent="-457200">
              <a:lnSpc>
                <a:spcPct val="100000"/>
              </a:lnSpc>
              <a:buFont typeface="Wingdings" panose="05000000000000000000" pitchFamily="2" charset="2"/>
              <a:buChar char="§"/>
            </a:pPr>
            <a:r>
              <a:rPr lang="en-US" dirty="0">
                <a:solidFill>
                  <a:schemeClr val="tx2"/>
                </a:solidFill>
              </a:rPr>
              <a:t>Vendor</a:t>
            </a:r>
          </a:p>
          <a:p>
            <a:pPr marL="1264895" lvl="1" indent="-457200">
              <a:lnSpc>
                <a:spcPct val="100000"/>
              </a:lnSpc>
              <a:buFont typeface="Wingdings" panose="05000000000000000000" pitchFamily="2" charset="2"/>
              <a:buChar char="§"/>
            </a:pPr>
            <a:r>
              <a:rPr lang="en-US" dirty="0">
                <a:solidFill>
                  <a:schemeClr val="tx2"/>
                </a:solidFill>
              </a:rPr>
              <a:t>Tax ID</a:t>
            </a:r>
          </a:p>
          <a:p>
            <a:pPr marL="1264895" lvl="1" indent="-457200">
              <a:lnSpc>
                <a:spcPct val="100000"/>
              </a:lnSpc>
              <a:buFont typeface="Wingdings" panose="05000000000000000000" pitchFamily="2" charset="2"/>
              <a:buChar char="§"/>
            </a:pPr>
            <a:r>
              <a:rPr lang="en-US" dirty="0">
                <a:solidFill>
                  <a:schemeClr val="tx2"/>
                </a:solidFill>
              </a:rPr>
              <a:t>Non Employee Compensation</a:t>
            </a:r>
          </a:p>
          <a:p>
            <a:pPr marL="1264895" lvl="1" indent="-457200">
              <a:lnSpc>
                <a:spcPct val="100000"/>
              </a:lnSpc>
              <a:buFont typeface="Wingdings" panose="05000000000000000000" pitchFamily="2" charset="2"/>
              <a:buChar char="§"/>
            </a:pPr>
            <a:r>
              <a:rPr lang="en-US" dirty="0">
                <a:solidFill>
                  <a:schemeClr val="tx2"/>
                </a:solidFill>
              </a:rPr>
              <a:t>Direct Sales</a:t>
            </a:r>
          </a:p>
          <a:p>
            <a:pPr marL="1264895" lvl="1" indent="-457200">
              <a:lnSpc>
                <a:spcPct val="100000"/>
              </a:lnSpc>
              <a:buFont typeface="Wingdings" panose="05000000000000000000" pitchFamily="2" charset="2"/>
              <a:buChar char="§"/>
            </a:pPr>
            <a:r>
              <a:rPr lang="en-US" dirty="0">
                <a:solidFill>
                  <a:schemeClr val="tx2"/>
                </a:solidFill>
              </a:rPr>
              <a:t>Golden Parachute</a:t>
            </a:r>
          </a:p>
          <a:p>
            <a:pPr marL="1264895" lvl="1" indent="-457200">
              <a:lnSpc>
                <a:spcPct val="100000"/>
              </a:lnSpc>
              <a:buFont typeface="Wingdings" panose="05000000000000000000" pitchFamily="2" charset="2"/>
              <a:buChar char="§"/>
            </a:pPr>
            <a:r>
              <a:rPr lang="en-US" dirty="0">
                <a:solidFill>
                  <a:schemeClr val="tx2"/>
                </a:solidFill>
              </a:rPr>
              <a:t>Federal Tax Withheld</a:t>
            </a:r>
          </a:p>
          <a:p>
            <a:pPr marL="1264895" lvl="1" indent="-457200">
              <a:lnSpc>
                <a:spcPct val="100000"/>
              </a:lnSpc>
              <a:buFont typeface="Wingdings" panose="05000000000000000000" pitchFamily="2" charset="2"/>
              <a:buChar char="§"/>
            </a:pPr>
            <a:r>
              <a:rPr lang="en-US" dirty="0">
                <a:solidFill>
                  <a:schemeClr val="tx2"/>
                </a:solidFill>
              </a:rPr>
              <a:t>State Tax Withheld</a:t>
            </a:r>
          </a:p>
          <a:p>
            <a:pPr marL="1264895" lvl="1" indent="-457200">
              <a:lnSpc>
                <a:spcPct val="100000"/>
              </a:lnSpc>
              <a:buFont typeface="Wingdings" panose="05000000000000000000" pitchFamily="2" charset="2"/>
              <a:buChar char="§"/>
            </a:pPr>
            <a:r>
              <a:rPr lang="en-US" dirty="0">
                <a:solidFill>
                  <a:schemeClr val="tx2"/>
                </a:solidFill>
              </a:rPr>
              <a:t>State Income</a:t>
            </a:r>
          </a:p>
          <a:p>
            <a:pPr marL="1264895" lvl="1" indent="-457200">
              <a:lnSpc>
                <a:spcPct val="100000"/>
              </a:lnSpc>
              <a:buFont typeface="Wingdings" panose="05000000000000000000" pitchFamily="2" charset="2"/>
              <a:buChar char="§"/>
            </a:pPr>
            <a:r>
              <a:rPr lang="en-US" dirty="0">
                <a:solidFill>
                  <a:schemeClr val="tx2"/>
                </a:solidFill>
              </a:rPr>
              <a:t>State Tax ID</a:t>
            </a:r>
          </a:p>
        </p:txBody>
      </p:sp>
    </p:spTree>
    <p:extLst>
      <p:ext uri="{BB962C8B-B14F-4D97-AF65-F5344CB8AC3E}">
        <p14:creationId xmlns:p14="http://schemas.microsoft.com/office/powerpoint/2010/main" val="132515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type="body" sz="quarter" idx="4294967295"/>
          </p:nvPr>
        </p:nvSpPr>
        <p:spPr>
          <a:xfrm>
            <a:off x="0" y="442913"/>
            <a:ext cx="9885363" cy="812800"/>
          </a:xfrm>
        </p:spPr>
        <p:txBody>
          <a:bodyPr>
            <a:normAutofit/>
          </a:bodyPr>
          <a:lstStyle/>
          <a:p>
            <a:r>
              <a:rPr lang="en-US" sz="4400" b="0" dirty="0">
                <a:solidFill>
                  <a:schemeClr val="tx2"/>
                </a:solidFill>
                <a:latin typeface="+mj-lt"/>
                <a:ea typeface="Source Sans Pro Light" panose="020B0403030403020204" pitchFamily="34" charset="0"/>
              </a:rPr>
              <a:t>Agenda</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987425" y="1360488"/>
            <a:ext cx="11204575" cy="4278312"/>
          </a:xfrm>
        </p:spPr>
        <p:txBody>
          <a:bodyPr>
            <a:noAutofit/>
          </a:bodyPr>
          <a:lstStyle/>
          <a:p>
            <a:pPr marL="457200" indent="-457200">
              <a:buClr>
                <a:srgbClr val="4B4B4B"/>
              </a:buClr>
              <a:buFont typeface="Wingdings" panose="05000000000000000000" pitchFamily="2" charset="2"/>
              <a:buChar char="§"/>
            </a:pPr>
            <a:r>
              <a:rPr lang="en-US" sz="2800" dirty="0">
                <a:solidFill>
                  <a:schemeClr val="tx2"/>
                </a:solidFill>
              </a:rPr>
              <a:t>Updates, Forms, and Documentation</a:t>
            </a:r>
          </a:p>
          <a:p>
            <a:pPr marL="457200" indent="-457200">
              <a:buClr>
                <a:srgbClr val="4B4B4B"/>
              </a:buClr>
              <a:buFont typeface="Wingdings" panose="05000000000000000000" pitchFamily="2" charset="2"/>
              <a:buChar char="§"/>
            </a:pPr>
            <a:r>
              <a:rPr lang="en-US" sz="2800" dirty="0">
                <a:solidFill>
                  <a:schemeClr val="tx2"/>
                </a:solidFill>
              </a:rPr>
              <a:t>AP – 1099 Processing – Batch setup and Settings</a:t>
            </a:r>
          </a:p>
          <a:p>
            <a:pPr marL="457200" indent="-457200">
              <a:buClr>
                <a:srgbClr val="4B4B4B"/>
              </a:buClr>
              <a:buFont typeface="Wingdings" panose="05000000000000000000" pitchFamily="2" charset="2"/>
              <a:buChar char="§"/>
            </a:pPr>
            <a:r>
              <a:rPr lang="en-US" sz="2800" dirty="0">
                <a:solidFill>
                  <a:schemeClr val="tx2"/>
                </a:solidFill>
              </a:rPr>
              <a:t>Invoices</a:t>
            </a:r>
          </a:p>
          <a:p>
            <a:pPr marL="457200" indent="-457200">
              <a:buClr>
                <a:srgbClr val="4B4B4B"/>
              </a:buClr>
              <a:buFont typeface="Wingdings" panose="05000000000000000000" pitchFamily="2" charset="2"/>
              <a:buChar char="§"/>
            </a:pPr>
            <a:r>
              <a:rPr lang="en-US" sz="2800" dirty="0">
                <a:solidFill>
                  <a:schemeClr val="tx2"/>
                </a:solidFill>
              </a:rPr>
              <a:t>Edit</a:t>
            </a:r>
          </a:p>
          <a:p>
            <a:pPr marL="457200" indent="-457200">
              <a:buClr>
                <a:srgbClr val="4B4B4B"/>
              </a:buClr>
              <a:buFont typeface="Wingdings" panose="05000000000000000000" pitchFamily="2" charset="2"/>
              <a:buChar char="§"/>
            </a:pPr>
            <a:r>
              <a:rPr lang="en-US" sz="2800" dirty="0">
                <a:solidFill>
                  <a:schemeClr val="tx2"/>
                </a:solidFill>
              </a:rPr>
              <a:t>Proof List</a:t>
            </a:r>
          </a:p>
          <a:p>
            <a:pPr marL="457200" indent="-457200">
              <a:buClr>
                <a:srgbClr val="4B4B4B"/>
              </a:buClr>
              <a:buFont typeface="Wingdings" panose="05000000000000000000" pitchFamily="2" charset="2"/>
              <a:buChar char="§"/>
            </a:pPr>
            <a:r>
              <a:rPr lang="en-US" sz="2800" dirty="0">
                <a:solidFill>
                  <a:schemeClr val="tx2"/>
                </a:solidFill>
              </a:rPr>
              <a:t>Forms</a:t>
            </a:r>
          </a:p>
          <a:p>
            <a:pPr marL="457200" indent="-457200">
              <a:buClr>
                <a:srgbClr val="4B4B4B"/>
              </a:buClr>
              <a:buFont typeface="Wingdings" panose="05000000000000000000" pitchFamily="2" charset="2"/>
              <a:buChar char="§"/>
            </a:pPr>
            <a:r>
              <a:rPr lang="en-US" sz="2800" dirty="0">
                <a:solidFill>
                  <a:schemeClr val="tx2"/>
                </a:solidFill>
              </a:rPr>
              <a:t>Export</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lang="en-US" sz="2800" dirty="0">
              <a:solidFill>
                <a:srgbClr val="1D3555"/>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76011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844062" y="271972"/>
            <a:ext cx="11347938" cy="656205"/>
          </a:xfrm>
        </p:spPr>
        <p:txBody>
          <a:bodyPr>
            <a:normAutofit fontScale="92500" lnSpcReduction="10000"/>
          </a:bodyPr>
          <a:lstStyle/>
          <a:p>
            <a:pPr marL="0" indent="0">
              <a:buNone/>
            </a:pPr>
            <a:r>
              <a:rPr lang="en-US" sz="4400" dirty="0">
                <a:solidFill>
                  <a:schemeClr val="tx2"/>
                </a:solidFill>
                <a:latin typeface="+mj-lt"/>
              </a:rPr>
              <a:t>Print</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136650"/>
            <a:ext cx="6299200" cy="3511550"/>
          </a:xfrm>
        </p:spPr>
        <p:txBody>
          <a:bodyPr>
            <a:normAutofit fontScale="92500" lnSpcReduction="10000"/>
          </a:bodyPr>
          <a:lstStyle/>
          <a:p>
            <a:pPr lvl="1"/>
            <a:r>
              <a:rPr lang="en-US" sz="2800" dirty="0">
                <a:solidFill>
                  <a:schemeClr val="tx2"/>
                </a:solidFill>
              </a:rPr>
              <a:t>Select the 1099 Type</a:t>
            </a:r>
          </a:p>
          <a:p>
            <a:pPr lvl="1"/>
            <a:r>
              <a:rPr lang="en-US" sz="2800" dirty="0">
                <a:solidFill>
                  <a:schemeClr val="tx2"/>
                </a:solidFill>
              </a:rPr>
              <a:t>Set Line Spacing to 3 to start.  That is the spacing we test forms against to allow the forms to be moved up or down.</a:t>
            </a:r>
          </a:p>
          <a:p>
            <a:pPr lvl="2"/>
            <a:r>
              <a:rPr lang="en-US" sz="2600" dirty="0">
                <a:solidFill>
                  <a:schemeClr val="tx2"/>
                </a:solidFill>
              </a:rPr>
              <a:t>Default is 1 but 3 should be the expected setting.</a:t>
            </a:r>
          </a:p>
          <a:p>
            <a:pPr lvl="1"/>
            <a:r>
              <a:rPr lang="en-US" sz="2800" dirty="0">
                <a:solidFill>
                  <a:schemeClr val="tx2"/>
                </a:solidFill>
              </a:rPr>
              <a:t>ONLY use approved forms.</a:t>
            </a:r>
          </a:p>
          <a:p>
            <a:endParaRPr lang="en-US" dirty="0"/>
          </a:p>
        </p:txBody>
      </p:sp>
      <p:pic>
        <p:nvPicPr>
          <p:cNvPr id="6" name="Picture 5" descr="Graphical user interface, text, application, email&#10;&#10;Description automatically generated">
            <a:extLst>
              <a:ext uri="{FF2B5EF4-FFF2-40B4-BE49-F238E27FC236}">
                <a16:creationId xmlns:a16="http://schemas.microsoft.com/office/drawing/2014/main" id="{1083BE75-8C21-ED3C-92E8-9679A30B76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2003" y="1322642"/>
            <a:ext cx="3979143" cy="2383405"/>
          </a:xfrm>
          <a:prstGeom prst="rect">
            <a:avLst/>
          </a:prstGeom>
        </p:spPr>
      </p:pic>
    </p:spTree>
    <p:extLst>
      <p:ext uri="{BB962C8B-B14F-4D97-AF65-F5344CB8AC3E}">
        <p14:creationId xmlns:p14="http://schemas.microsoft.com/office/powerpoint/2010/main" val="1195170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669924" y="206520"/>
            <a:ext cx="11522076" cy="656205"/>
          </a:xfrm>
        </p:spPr>
        <p:txBody>
          <a:bodyPr>
            <a:normAutofit fontScale="92500" lnSpcReduction="10000"/>
          </a:bodyPr>
          <a:lstStyle/>
          <a:p>
            <a:pPr marL="0" indent="0">
              <a:buNone/>
            </a:pPr>
            <a:r>
              <a:rPr lang="en-US" sz="4400" dirty="0">
                <a:solidFill>
                  <a:schemeClr val="tx2"/>
                </a:solidFill>
                <a:latin typeface="+mj-lt"/>
              </a:rPr>
              <a:t>Forms</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127125"/>
            <a:ext cx="3736975" cy="3511550"/>
          </a:xfrm>
        </p:spPr>
        <p:txBody>
          <a:bodyPr>
            <a:normAutofit/>
          </a:bodyPr>
          <a:lstStyle/>
          <a:p>
            <a:pPr marL="0" lvl="1" indent="0">
              <a:buNone/>
            </a:pPr>
            <a:r>
              <a:rPr lang="en-US" sz="2800" dirty="0">
                <a:solidFill>
                  <a:schemeClr val="tx2"/>
                </a:solidFill>
              </a:rPr>
              <a:t>Print a form to plain paper and hold up to the light to check alignment before printing all of them. Check both top and bottom forms.</a:t>
            </a:r>
          </a:p>
        </p:txBody>
      </p:sp>
      <p:pic>
        <p:nvPicPr>
          <p:cNvPr id="4" name="Picture 3">
            <a:extLst>
              <a:ext uri="{FF2B5EF4-FFF2-40B4-BE49-F238E27FC236}">
                <a16:creationId xmlns:a16="http://schemas.microsoft.com/office/drawing/2014/main" id="{98D265C0-CFD1-4D6C-A3B7-738C4D1BD1C9}"/>
              </a:ext>
            </a:extLst>
          </p:cNvPr>
          <p:cNvPicPr>
            <a:picLocks noChangeAspect="1"/>
          </p:cNvPicPr>
          <p:nvPr/>
        </p:nvPicPr>
        <p:blipFill>
          <a:blip r:embed="rId2"/>
          <a:stretch>
            <a:fillRect/>
          </a:stretch>
        </p:blipFill>
        <p:spPr>
          <a:xfrm>
            <a:off x="4368294" y="1439810"/>
            <a:ext cx="7539658" cy="3198865"/>
          </a:xfrm>
          <a:prstGeom prst="rect">
            <a:avLst/>
          </a:prstGeom>
        </p:spPr>
      </p:pic>
    </p:spTree>
    <p:extLst>
      <p:ext uri="{BB962C8B-B14F-4D97-AF65-F5344CB8AC3E}">
        <p14:creationId xmlns:p14="http://schemas.microsoft.com/office/powerpoint/2010/main" val="1791167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669924" y="216568"/>
            <a:ext cx="11522076" cy="656205"/>
          </a:xfrm>
        </p:spPr>
        <p:txBody>
          <a:bodyPr>
            <a:normAutofit fontScale="92500" lnSpcReduction="10000"/>
          </a:bodyPr>
          <a:lstStyle/>
          <a:p>
            <a:pPr marL="0" indent="0">
              <a:buNone/>
            </a:pPr>
            <a:r>
              <a:rPr lang="en-US" sz="4400" dirty="0">
                <a:solidFill>
                  <a:schemeClr val="tx2"/>
                </a:solidFill>
                <a:latin typeface="+mj-lt"/>
              </a:rPr>
              <a:t>1099 Forms</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965200"/>
            <a:ext cx="10614025" cy="4922838"/>
          </a:xfrm>
        </p:spPr>
        <p:txBody>
          <a:bodyPr>
            <a:normAutofit/>
          </a:bodyPr>
          <a:lstStyle/>
          <a:p>
            <a:r>
              <a:rPr lang="en-US" sz="3000" dirty="0">
                <a:solidFill>
                  <a:schemeClr val="tx2"/>
                </a:solidFill>
              </a:rPr>
              <a:t>1099-NEC</a:t>
            </a:r>
          </a:p>
          <a:p>
            <a:r>
              <a:rPr lang="en-US" sz="3000" dirty="0">
                <a:solidFill>
                  <a:schemeClr val="tx2"/>
                </a:solidFill>
              </a:rPr>
              <a:t>1099-Misc</a:t>
            </a:r>
          </a:p>
          <a:p>
            <a:r>
              <a:rPr lang="en-US" sz="3000" dirty="0">
                <a:solidFill>
                  <a:schemeClr val="tx2"/>
                </a:solidFill>
              </a:rPr>
              <a:t>1099-G</a:t>
            </a:r>
          </a:p>
          <a:p>
            <a:r>
              <a:rPr lang="en-US" sz="3000" dirty="0">
                <a:solidFill>
                  <a:schemeClr val="tx2"/>
                </a:solidFill>
              </a:rPr>
              <a:t>1099-Int</a:t>
            </a:r>
          </a:p>
          <a:p>
            <a:r>
              <a:rPr lang="en-US" sz="3000" dirty="0">
                <a:solidFill>
                  <a:schemeClr val="tx2"/>
                </a:solidFill>
              </a:rPr>
              <a:t>1099-S</a:t>
            </a:r>
          </a:p>
          <a:p>
            <a:r>
              <a:rPr lang="en-US" sz="3000" dirty="0">
                <a:solidFill>
                  <a:schemeClr val="tx2"/>
                </a:solidFill>
              </a:rPr>
              <a:t>1099-R – Processed in Payroll</a:t>
            </a:r>
          </a:p>
          <a:p>
            <a:endParaRPr lang="en-US" dirty="0"/>
          </a:p>
        </p:txBody>
      </p:sp>
    </p:spTree>
    <p:extLst>
      <p:ext uri="{BB962C8B-B14F-4D97-AF65-F5344CB8AC3E}">
        <p14:creationId xmlns:p14="http://schemas.microsoft.com/office/powerpoint/2010/main" val="1756985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669924" y="215342"/>
            <a:ext cx="11522076" cy="656205"/>
          </a:xfrm>
        </p:spPr>
        <p:txBody>
          <a:bodyPr>
            <a:normAutofit fontScale="92500" lnSpcReduction="10000"/>
          </a:bodyPr>
          <a:lstStyle/>
          <a:p>
            <a:pPr marL="0" indent="0">
              <a:buNone/>
            </a:pPr>
            <a:r>
              <a:rPr lang="en-US" sz="4400" dirty="0">
                <a:solidFill>
                  <a:schemeClr val="tx2"/>
                </a:solidFill>
                <a:latin typeface="+mj-lt"/>
              </a:rPr>
              <a:t>Export</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871538"/>
            <a:ext cx="6902450" cy="4645025"/>
          </a:xfrm>
        </p:spPr>
        <p:txBody>
          <a:bodyPr>
            <a:normAutofit fontScale="85000" lnSpcReduction="20000"/>
          </a:bodyPr>
          <a:lstStyle/>
          <a:p>
            <a:pPr marL="457200" indent="-457200">
              <a:buClr>
                <a:srgbClr val="1D3555"/>
              </a:buClr>
              <a:buFont typeface="Wingdings" panose="05000000000000000000" pitchFamily="2" charset="2"/>
              <a:buChar char="§"/>
            </a:pPr>
            <a:r>
              <a:rPr lang="en-US" sz="2800" dirty="0">
                <a:solidFill>
                  <a:schemeClr val="tx2"/>
                </a:solidFill>
              </a:rPr>
              <a:t>File will be created to import into the FIRE or IRIS system.</a:t>
            </a:r>
          </a:p>
          <a:p>
            <a:pPr marL="457200" indent="-457200">
              <a:buClr>
                <a:srgbClr val="1D3555"/>
              </a:buClr>
              <a:buFont typeface="Wingdings" panose="05000000000000000000" pitchFamily="2" charset="2"/>
              <a:buChar char="§"/>
            </a:pPr>
            <a:r>
              <a:rPr lang="en-US" sz="2800" dirty="0">
                <a:solidFill>
                  <a:schemeClr val="tx2"/>
                </a:solidFill>
              </a:rPr>
              <a:t>You should have a TCC number and login.</a:t>
            </a:r>
          </a:p>
          <a:p>
            <a:pPr marL="457200" indent="-457200">
              <a:buClr>
                <a:srgbClr val="1D3555"/>
              </a:buClr>
              <a:buFont typeface="Wingdings" panose="05000000000000000000" pitchFamily="2" charset="2"/>
              <a:buChar char="§"/>
            </a:pPr>
            <a:r>
              <a:rPr lang="en-US" sz="2800" dirty="0">
                <a:solidFill>
                  <a:schemeClr val="tx2"/>
                </a:solidFill>
              </a:rPr>
              <a:t>Springbrook may not know if your state allows combined state and federal but have made changes to only list states that are on the FIRE instructions to include states that are allowed.  </a:t>
            </a:r>
          </a:p>
          <a:p>
            <a:pPr marL="457200" indent="-457200">
              <a:buClr>
                <a:srgbClr val="1D3555"/>
              </a:buClr>
              <a:buFont typeface="Wingdings" panose="05000000000000000000" pitchFamily="2" charset="2"/>
              <a:buChar char="§"/>
            </a:pPr>
            <a:r>
              <a:rPr lang="en-US" sz="2800" dirty="0">
                <a:solidFill>
                  <a:schemeClr val="tx2"/>
                </a:solidFill>
              </a:rPr>
              <a:t>That will exclude vendor state information for vendors in states that cannot be reported to the FIRE system as combined.  Federal information will be included.</a:t>
            </a:r>
          </a:p>
          <a:p>
            <a:endParaRPr lang="en-US" dirty="0"/>
          </a:p>
        </p:txBody>
      </p:sp>
      <p:pic>
        <p:nvPicPr>
          <p:cNvPr id="10" name="Picture 9" descr="Graphical user interface, application&#10;&#10;Description automatically generated">
            <a:extLst>
              <a:ext uri="{FF2B5EF4-FFF2-40B4-BE49-F238E27FC236}">
                <a16:creationId xmlns:a16="http://schemas.microsoft.com/office/drawing/2014/main" id="{28F93187-0D39-4D94-120A-FEC5771B0E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7241" y="1272406"/>
            <a:ext cx="3557904" cy="2247985"/>
          </a:xfrm>
          <a:prstGeom prst="rect">
            <a:avLst/>
          </a:prstGeom>
        </p:spPr>
      </p:pic>
    </p:spTree>
    <p:extLst>
      <p:ext uri="{BB962C8B-B14F-4D97-AF65-F5344CB8AC3E}">
        <p14:creationId xmlns:p14="http://schemas.microsoft.com/office/powerpoint/2010/main" val="3526982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709009" y="298733"/>
            <a:ext cx="11522076" cy="656205"/>
          </a:xfrm>
        </p:spPr>
        <p:txBody>
          <a:bodyPr>
            <a:normAutofit fontScale="85000" lnSpcReduction="10000"/>
          </a:bodyPr>
          <a:lstStyle/>
          <a:p>
            <a:pPr marL="0" indent="0">
              <a:buNone/>
            </a:pPr>
            <a:r>
              <a:rPr lang="en-US" sz="4400" dirty="0">
                <a:solidFill>
                  <a:schemeClr val="tx2"/>
                </a:solidFill>
                <a:latin typeface="+mj-lt"/>
              </a:rPr>
              <a:t>End of Year Batch Numbers for Accounts Payable</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333500"/>
            <a:ext cx="9885363" cy="3511550"/>
          </a:xfrm>
        </p:spPr>
        <p:txBody>
          <a:bodyPr/>
          <a:lstStyle/>
          <a:p>
            <a:pPr marL="342900" indent="-342900">
              <a:buClr>
                <a:srgbClr val="1D3555"/>
              </a:buClr>
              <a:buFont typeface="Wingdings" panose="05000000000000000000" pitchFamily="2" charset="2"/>
              <a:buChar char="§"/>
            </a:pPr>
            <a:r>
              <a:rPr lang="en-US" dirty="0">
                <a:solidFill>
                  <a:schemeClr val="tx2"/>
                </a:solidFill>
              </a:rPr>
              <a:t>Batch numbers and years are not important for Accounts Payable checks.  The batch number will not affect the 1099 information generated.  </a:t>
            </a:r>
          </a:p>
          <a:p>
            <a:pPr marL="342900" indent="-342900">
              <a:buClr>
                <a:srgbClr val="1D3555"/>
              </a:buClr>
              <a:buFont typeface="Wingdings" panose="05000000000000000000" pitchFamily="2" charset="2"/>
              <a:buChar char="§"/>
            </a:pPr>
            <a:r>
              <a:rPr lang="en-US" dirty="0">
                <a:solidFill>
                  <a:schemeClr val="tx2"/>
                </a:solidFill>
              </a:rPr>
              <a:t>Check dates are the critical item to get 1099 information processed to the correct calendar year.</a:t>
            </a:r>
          </a:p>
          <a:p>
            <a:pPr marL="342900" indent="-342900">
              <a:buClr>
                <a:srgbClr val="1D3555"/>
              </a:buClr>
              <a:buFont typeface="Wingdings" panose="05000000000000000000" pitchFamily="2" charset="2"/>
              <a:buChar char="§"/>
            </a:pPr>
            <a:r>
              <a:rPr lang="en-US" dirty="0">
                <a:solidFill>
                  <a:schemeClr val="tx2"/>
                </a:solidFill>
              </a:rPr>
              <a:t>Update Check dates and numbers utility in Bank Reconciliation &gt; Utilities to change check dates and numbers without Springbrook intervention.</a:t>
            </a:r>
          </a:p>
        </p:txBody>
      </p:sp>
    </p:spTree>
    <p:extLst>
      <p:ext uri="{BB962C8B-B14F-4D97-AF65-F5344CB8AC3E}">
        <p14:creationId xmlns:p14="http://schemas.microsoft.com/office/powerpoint/2010/main" val="3051572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E90D-C420-4F31-BF60-843673BAA094}"/>
              </a:ext>
            </a:extLst>
          </p:cNvPr>
          <p:cNvSpPr>
            <a:spLocks noGrp="1"/>
          </p:cNvSpPr>
          <p:nvPr>
            <p:ph type="title"/>
          </p:nvPr>
        </p:nvSpPr>
        <p:spPr/>
        <p:txBody>
          <a:bodyPr/>
          <a:lstStyle/>
          <a:p>
            <a:pPr algn="ctr"/>
            <a:r>
              <a:rPr lang="en-US" b="1" dirty="0"/>
              <a:t>Join Us on Community</a:t>
            </a:r>
          </a:p>
        </p:txBody>
      </p:sp>
      <p:sp>
        <p:nvSpPr>
          <p:cNvPr id="4" name="Slide Number Placeholder 3">
            <a:extLst>
              <a:ext uri="{FF2B5EF4-FFF2-40B4-BE49-F238E27FC236}">
                <a16:creationId xmlns:a16="http://schemas.microsoft.com/office/drawing/2014/main" id="{B21E83D5-B567-4901-9388-D2539F3A5B05}"/>
              </a:ext>
            </a:extLst>
          </p:cNvPr>
          <p:cNvSpPr>
            <a:spLocks noGrp="1"/>
          </p:cNvSpPr>
          <p:nvPr>
            <p:ph type="sldNum" sz="quarter" idx="12"/>
          </p:nvPr>
        </p:nvSpPr>
        <p:spPr/>
        <p:txBody>
          <a:bodyPr/>
          <a:lstStyle/>
          <a:p>
            <a:fld id="{6FE306A7-A228-4E07-8D4E-C1DA2C3F3993}" type="slidenum">
              <a:rPr lang="en-US" smtClean="0"/>
              <a:pPr/>
              <a:t>25</a:t>
            </a:fld>
            <a:endParaRPr lang="en-US" dirty="0"/>
          </a:p>
        </p:txBody>
      </p:sp>
      <p:sp>
        <p:nvSpPr>
          <p:cNvPr id="5" name="Text Placeholder 4">
            <a:extLst>
              <a:ext uri="{FF2B5EF4-FFF2-40B4-BE49-F238E27FC236}">
                <a16:creationId xmlns:a16="http://schemas.microsoft.com/office/drawing/2014/main" id="{B37F9F70-AE86-4F0C-9525-3B1C9593909B}"/>
              </a:ext>
            </a:extLst>
          </p:cNvPr>
          <p:cNvSpPr>
            <a:spLocks noGrp="1"/>
          </p:cNvSpPr>
          <p:nvPr>
            <p:ph type="body" sz="quarter" idx="13"/>
          </p:nvPr>
        </p:nvSpPr>
        <p:spPr/>
        <p:txBody>
          <a:bodyPr>
            <a:normAutofit lnSpcReduction="10000"/>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In Springbrook Community (top of window), click on Connect and select Springbrook Enterprise.  Make sure you are a member of this group.  If not, there will be a box to Join the group.</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After joining (or if you are already a member) sign up in the middle of the top to receive information in a Weekly Digest.  The choices are Every Post, Daily Digest or Weekly Digest.  Weekly digest will send an email every weekend with new information posted which works well for most clients.  Limited will not send emails (I don’t think).</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will send an email on the frequency you request to remind you that new service packs are shipped.  These items are all posted to Community Chat.</a:t>
            </a:r>
          </a:p>
          <a:p>
            <a:endParaRPr lang="en-US" dirty="0"/>
          </a:p>
        </p:txBody>
      </p:sp>
    </p:spTree>
    <p:extLst>
      <p:ext uri="{BB962C8B-B14F-4D97-AF65-F5344CB8AC3E}">
        <p14:creationId xmlns:p14="http://schemas.microsoft.com/office/powerpoint/2010/main" val="1732800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B613EE-B88F-4BD3-A596-08EB9FC8279B}"/>
              </a:ext>
            </a:extLst>
          </p:cNvPr>
          <p:cNvSpPr>
            <a:spLocks noGrp="1"/>
          </p:cNvSpPr>
          <p:nvPr>
            <p:ph type="sldNum" sz="quarter" idx="12"/>
          </p:nvPr>
        </p:nvSpPr>
        <p:spPr/>
        <p:txBody>
          <a:bodyPr/>
          <a:lstStyle/>
          <a:p>
            <a:fld id="{6FE306A7-A228-4E07-8D4E-C1DA2C3F3993}" type="slidenum">
              <a:rPr lang="en-US" smtClean="0"/>
              <a:pPr/>
              <a:t>26</a:t>
            </a:fld>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D962DB5E-B08A-2773-3EF1-3DBA112EC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533" y="780117"/>
            <a:ext cx="9643487" cy="3881108"/>
          </a:xfrm>
          <a:prstGeom prst="rect">
            <a:avLst/>
          </a:prstGeom>
        </p:spPr>
      </p:pic>
    </p:spTree>
    <p:extLst>
      <p:ext uri="{BB962C8B-B14F-4D97-AF65-F5344CB8AC3E}">
        <p14:creationId xmlns:p14="http://schemas.microsoft.com/office/powerpoint/2010/main" val="4022460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4B23D2-605C-42D8-A928-E5539E0CE734}"/>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188594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C4B293-98F2-4E71-A4CD-53C945702723}"/>
              </a:ext>
            </a:extLst>
          </p:cNvPr>
          <p:cNvSpPr>
            <a:spLocks noGrp="1"/>
          </p:cNvSpPr>
          <p:nvPr>
            <p:ph type="title"/>
          </p:nvPr>
        </p:nvSpPr>
        <p:spPr>
          <a:xfrm>
            <a:off x="339015" y="1789938"/>
            <a:ext cx="11513969" cy="874319"/>
          </a:xfrm>
        </p:spPr>
        <p:txBody>
          <a:bodyPr/>
          <a:lstStyle/>
          <a:p>
            <a:pPr algn="ctr"/>
            <a:r>
              <a:rPr lang="en-US" sz="4400" dirty="0">
                <a:latin typeface="+mj-lt"/>
              </a:rPr>
              <a:t>1099R</a:t>
            </a:r>
          </a:p>
        </p:txBody>
      </p:sp>
      <p:sp>
        <p:nvSpPr>
          <p:cNvPr id="5" name="Slide Number Placeholder 4">
            <a:extLst>
              <a:ext uri="{FF2B5EF4-FFF2-40B4-BE49-F238E27FC236}">
                <a16:creationId xmlns:a16="http://schemas.microsoft.com/office/drawing/2014/main" id="{36F43DD8-5185-428C-BAFE-EE496C1ECE9D}"/>
              </a:ext>
            </a:extLst>
          </p:cNvPr>
          <p:cNvSpPr>
            <a:spLocks noGrp="1"/>
          </p:cNvSpPr>
          <p:nvPr>
            <p:ph type="sldNum" sz="quarter" idx="12"/>
          </p:nvPr>
        </p:nvSpPr>
        <p:spPr/>
        <p:txBody>
          <a:bodyPr/>
          <a:lstStyle/>
          <a:p>
            <a:fld id="{6FE306A7-A228-4E07-8D4E-C1DA2C3F3993}" type="slidenum">
              <a:rPr lang="en-US" smtClean="0"/>
              <a:pPr/>
              <a:t>28</a:t>
            </a:fld>
            <a:endParaRPr lang="en-US" dirty="0"/>
          </a:p>
        </p:txBody>
      </p:sp>
    </p:spTree>
    <p:extLst>
      <p:ext uri="{BB962C8B-B14F-4D97-AF65-F5344CB8AC3E}">
        <p14:creationId xmlns:p14="http://schemas.microsoft.com/office/powerpoint/2010/main" val="3090491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669924" y="119664"/>
            <a:ext cx="11522076" cy="656205"/>
          </a:xfrm>
        </p:spPr>
        <p:txBody>
          <a:bodyPr>
            <a:normAutofit fontScale="92500" lnSpcReduction="10000"/>
          </a:bodyPr>
          <a:lstStyle/>
          <a:p>
            <a:pPr marL="0" indent="0">
              <a:buNone/>
            </a:pPr>
            <a:r>
              <a:rPr lang="en-US" sz="4400" dirty="0">
                <a:solidFill>
                  <a:schemeClr val="tx2"/>
                </a:solidFill>
                <a:latin typeface="+mj-lt"/>
              </a:rPr>
              <a:t>1099R</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930275"/>
            <a:ext cx="6027738" cy="4924425"/>
          </a:xfrm>
        </p:spPr>
        <p:txBody>
          <a:bodyPr>
            <a:noAutofit/>
          </a:bodyPr>
          <a:lstStyle/>
          <a:p>
            <a:pPr marL="342900" indent="-342900">
              <a:buClr>
                <a:srgbClr val="1D3555"/>
              </a:buClr>
              <a:buFont typeface="Wingdings" panose="05000000000000000000" pitchFamily="2" charset="2"/>
              <a:buChar char="§"/>
            </a:pPr>
            <a:r>
              <a:rPr lang="en-US" sz="2600" dirty="0">
                <a:solidFill>
                  <a:schemeClr val="tx2"/>
                </a:solidFill>
              </a:rPr>
              <a:t>1099Rs are generated in Payroll. </a:t>
            </a:r>
          </a:p>
          <a:p>
            <a:pPr marL="342900" indent="-342900">
              <a:buClr>
                <a:srgbClr val="1D3555"/>
              </a:buClr>
              <a:buFont typeface="Wingdings" panose="05000000000000000000" pitchFamily="2" charset="2"/>
              <a:buChar char="§"/>
            </a:pPr>
            <a:r>
              <a:rPr lang="en-US" sz="2600" dirty="0">
                <a:solidFill>
                  <a:schemeClr val="tx2"/>
                </a:solidFill>
              </a:rPr>
              <a:t>The batch number and year does not matter for the process. </a:t>
            </a:r>
          </a:p>
          <a:p>
            <a:pPr marL="342900" indent="-342900">
              <a:buClr>
                <a:srgbClr val="1D3555"/>
              </a:buClr>
              <a:buFont typeface="Wingdings" panose="05000000000000000000" pitchFamily="2" charset="2"/>
              <a:buChar char="§"/>
            </a:pPr>
            <a:r>
              <a:rPr lang="en-US" sz="2600" dirty="0">
                <a:solidFill>
                  <a:schemeClr val="tx2"/>
                </a:solidFill>
              </a:rPr>
              <a:t>Data is stored in Payroll typically with a different department than standard Payroll entries.</a:t>
            </a:r>
          </a:p>
          <a:p>
            <a:pPr marL="342900" indent="-342900">
              <a:buClr>
                <a:srgbClr val="1D3555"/>
              </a:buClr>
              <a:buFont typeface="Wingdings" panose="05000000000000000000" pitchFamily="2" charset="2"/>
              <a:buChar char="§"/>
            </a:pPr>
            <a:r>
              <a:rPr lang="en-US" sz="2600" dirty="0">
                <a:solidFill>
                  <a:schemeClr val="tx2"/>
                </a:solidFill>
              </a:rPr>
              <a:t>May also use Reporting Groups.</a:t>
            </a:r>
          </a:p>
          <a:p>
            <a:pPr marL="342900" indent="-342900">
              <a:buClr>
                <a:srgbClr val="1D3555"/>
              </a:buClr>
              <a:buFont typeface="Wingdings" panose="05000000000000000000" pitchFamily="2" charset="2"/>
              <a:buChar char="§"/>
            </a:pPr>
            <a:r>
              <a:rPr lang="en-US" sz="2600" dirty="0">
                <a:solidFill>
                  <a:schemeClr val="tx2"/>
                </a:solidFill>
              </a:rPr>
              <a:t>Select the proper Calendar Year and Department(s).</a:t>
            </a:r>
          </a:p>
          <a:p>
            <a:pPr marL="342900" indent="-342900">
              <a:buClr>
                <a:srgbClr val="1D3555"/>
              </a:buClr>
              <a:buFont typeface="Wingdings" panose="05000000000000000000" pitchFamily="2" charset="2"/>
              <a:buChar char="§"/>
            </a:pPr>
            <a:r>
              <a:rPr lang="en-US" sz="2600" dirty="0">
                <a:solidFill>
                  <a:schemeClr val="tx2"/>
                </a:solidFill>
              </a:rPr>
              <a:t>Change the Federal ID Number if necessary.</a:t>
            </a:r>
          </a:p>
        </p:txBody>
      </p:sp>
      <p:pic>
        <p:nvPicPr>
          <p:cNvPr id="6" name="Picture 5" descr="A screenshot of a computer&#10;&#10;AI-generated content may be incorrect.">
            <a:extLst>
              <a:ext uri="{FF2B5EF4-FFF2-40B4-BE49-F238E27FC236}">
                <a16:creationId xmlns:a16="http://schemas.microsoft.com/office/drawing/2014/main" id="{CA7A41AA-637C-D8DB-D882-165D35608D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7589" y="1320022"/>
            <a:ext cx="5494808" cy="2822230"/>
          </a:xfrm>
          <a:prstGeom prst="rect">
            <a:avLst/>
          </a:prstGeom>
        </p:spPr>
      </p:pic>
    </p:spTree>
    <p:extLst>
      <p:ext uri="{BB962C8B-B14F-4D97-AF65-F5344CB8AC3E}">
        <p14:creationId xmlns:p14="http://schemas.microsoft.com/office/powerpoint/2010/main" val="353694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473200"/>
            <a:ext cx="9885363" cy="4335463"/>
          </a:xfrm>
        </p:spPr>
        <p:txBody>
          <a:bodyPr>
            <a:noAutofit/>
          </a:bodyPr>
          <a:lstStyle/>
          <a:p>
            <a:r>
              <a:rPr lang="en-US" sz="2800" dirty="0">
                <a:solidFill>
                  <a:schemeClr val="tx2"/>
                </a:solidFill>
                <a:latin typeface="Source Sans Pro" panose="020B0503030403020204" pitchFamily="34" charset="0"/>
                <a:ea typeface="Source Sans Pro" panose="020B0503030403020204" pitchFamily="34" charset="0"/>
              </a:rPr>
              <a:t>Refer to the IRS instructions for reporting deadlines.</a:t>
            </a:r>
          </a:p>
          <a:p>
            <a:pPr marL="342900" indent="-342900">
              <a:buClr>
                <a:srgbClr val="1D3555"/>
              </a:buClr>
              <a:buFont typeface="Wingdings" panose="05000000000000000000" pitchFamily="2" charset="2"/>
              <a:buChar char="§"/>
            </a:pPr>
            <a:r>
              <a:rPr lang="en-US" sz="2400" dirty="0">
                <a:solidFill>
                  <a:schemeClr val="tx2"/>
                </a:solidFill>
                <a:latin typeface="Source Sans Pro" panose="020B0503030403020204" pitchFamily="34" charset="0"/>
                <a:ea typeface="Source Sans Pro" panose="020B0503030403020204" pitchFamily="34" charset="0"/>
              </a:rPr>
              <a:t>1099-NEC – Non-employee compensation 1/31/2026 due date.  </a:t>
            </a:r>
          </a:p>
          <a:p>
            <a:pPr marL="342900" indent="-342900">
              <a:buClr>
                <a:srgbClr val="1D3555"/>
              </a:buClr>
              <a:buFont typeface="Wingdings" panose="05000000000000000000" pitchFamily="2" charset="2"/>
              <a:buChar char="§"/>
            </a:pPr>
            <a:r>
              <a:rPr lang="en-US" dirty="0">
                <a:solidFill>
                  <a:schemeClr val="tx2"/>
                </a:solidFill>
                <a:latin typeface="Source Sans Pro" panose="020B0503030403020204" pitchFamily="34" charset="0"/>
                <a:ea typeface="Source Sans Pro" panose="020B0503030403020204" pitchFamily="34" charset="0"/>
              </a:rPr>
              <a:t>1099-R – Pension distributions are due 1/31/2026.</a:t>
            </a:r>
            <a:endParaRPr lang="en-US" sz="2400" dirty="0">
              <a:solidFill>
                <a:schemeClr val="tx2"/>
              </a:solidFill>
              <a:latin typeface="Source Sans Pro" panose="020B0503030403020204" pitchFamily="34" charset="0"/>
              <a:ea typeface="Source Sans Pro" panose="020B0503030403020204" pitchFamily="34" charset="0"/>
            </a:endParaRPr>
          </a:p>
          <a:p>
            <a:pPr marL="342900" indent="-342900">
              <a:buClr>
                <a:srgbClr val="1D3555"/>
              </a:buClr>
              <a:buFont typeface="Wingdings" panose="05000000000000000000" pitchFamily="2" charset="2"/>
              <a:buChar char="§"/>
            </a:pPr>
            <a:r>
              <a:rPr lang="en-US" dirty="0">
                <a:solidFill>
                  <a:schemeClr val="tx2"/>
                </a:solidFill>
                <a:latin typeface="Source Sans Pro" panose="020B0503030403020204" pitchFamily="34" charset="0"/>
                <a:ea typeface="Source Sans Pro" panose="020B0503030403020204" pitchFamily="34" charset="0"/>
              </a:rPr>
              <a:t>Others due 3/31/2026.</a:t>
            </a:r>
          </a:p>
          <a:p>
            <a:pPr>
              <a:buClr>
                <a:srgbClr val="1D3555"/>
              </a:buClr>
            </a:pPr>
            <a:r>
              <a:rPr lang="en-US" sz="2800" dirty="0">
                <a:solidFill>
                  <a:schemeClr val="tx2"/>
                </a:solidFill>
                <a:latin typeface="Source Sans Pro" panose="020B0503030403020204" pitchFamily="34" charset="0"/>
                <a:ea typeface="Source Sans Pro" panose="020B0503030403020204" pitchFamily="34" charset="0"/>
              </a:rPr>
              <a:t>What’s New</a:t>
            </a:r>
          </a:p>
          <a:p>
            <a:pPr marL="342900" indent="-342900">
              <a:buClr>
                <a:srgbClr val="1D3555"/>
              </a:buClr>
              <a:buFont typeface="Wingdings" panose="05000000000000000000" pitchFamily="2" charset="2"/>
              <a:buChar char="§"/>
            </a:pPr>
            <a:r>
              <a:rPr lang="en-US" sz="2400" dirty="0">
                <a:solidFill>
                  <a:schemeClr val="tx2"/>
                </a:solidFill>
                <a:latin typeface="Source Sans Pro" panose="020B0503030403020204" pitchFamily="34" charset="0"/>
                <a:ea typeface="Source Sans Pro" panose="020B0503030403020204" pitchFamily="34" charset="0"/>
              </a:rPr>
              <a:t>Excess golden parachute payments. Excess golden parachute payments are no longer reported on Form 1099-MISC. You can now report these payments on Form 1099-NEC, box 3. </a:t>
            </a:r>
          </a:p>
          <a:p>
            <a:pPr marL="342900" indent="-342900">
              <a:buClr>
                <a:srgbClr val="1D3555"/>
              </a:buClr>
              <a:buFont typeface="Wingdings" panose="05000000000000000000" pitchFamily="2" charset="2"/>
              <a:buChar char="§"/>
            </a:pPr>
            <a:endParaRPr lang="en-US" sz="2400" dirty="0">
              <a:solidFill>
                <a:srgbClr val="1D3555"/>
              </a:solidFill>
              <a:latin typeface="Source Sans Pro" panose="020B0503030403020204" pitchFamily="34" charset="0"/>
              <a:ea typeface="Source Sans Pro" panose="020B0503030403020204" pitchFamily="34" charset="0"/>
            </a:endParaRPr>
          </a:p>
          <a:p>
            <a:endParaRPr lang="en-US" sz="2800" dirty="0">
              <a:solidFill>
                <a:srgbClr val="1D3555"/>
              </a:solidFill>
              <a:latin typeface="Source Sans Pro" panose="020B0503030403020204" pitchFamily="34" charset="0"/>
              <a:ea typeface="Source Sans Pro" panose="020B0503030403020204" pitchFamily="34" charset="0"/>
            </a:endParaRPr>
          </a:p>
        </p:txBody>
      </p:sp>
      <p:sp>
        <p:nvSpPr>
          <p:cNvPr id="6" name="Text Placeholder 1">
            <a:extLst>
              <a:ext uri="{FF2B5EF4-FFF2-40B4-BE49-F238E27FC236}">
                <a16:creationId xmlns:a16="http://schemas.microsoft.com/office/drawing/2014/main" id="{1106ED37-3FEB-4055-AA1C-84307B9480F3}"/>
              </a:ext>
            </a:extLst>
          </p:cNvPr>
          <p:cNvSpPr txBox="1">
            <a:spLocks/>
          </p:cNvSpPr>
          <p:nvPr/>
        </p:nvSpPr>
        <p:spPr>
          <a:xfrm>
            <a:off x="519112" y="469900"/>
            <a:ext cx="9885364" cy="812800"/>
          </a:xfrm>
          <a:prstGeom prst="rect">
            <a:avLst/>
          </a:prstGeom>
        </p:spPr>
        <p:txBody>
          <a:bodyPr vert="horz" lIns="0" tIns="0" rIns="0" bIns="0" rtlCol="0">
            <a:normAutofit/>
          </a:bodyPr>
          <a:lstStyle>
            <a:lvl1pPr marL="0" indent="0" algn="l" defTabSz="914400" rtl="0" eaLnBrk="1" latinLnBrk="0" hangingPunct="1">
              <a:lnSpc>
                <a:spcPct val="90000"/>
              </a:lnSpc>
              <a:spcBef>
                <a:spcPts val="1400"/>
              </a:spcBef>
              <a:buClr>
                <a:srgbClr val="E12726"/>
              </a:buClr>
              <a:buFontTx/>
              <a:buNone/>
              <a:defRPr lang="en-US" sz="2400" kern="1200" dirty="0" smtClean="0">
                <a:solidFill>
                  <a:schemeClr val="accent2"/>
                </a:solidFill>
                <a:latin typeface="+mn-lt"/>
                <a:ea typeface="+mn-ea"/>
                <a:cs typeface="+mn-cs"/>
              </a:defRPr>
            </a:lvl1pPr>
            <a:lvl2pPr marL="173736" indent="-173736" algn="l" defTabSz="914400" rtl="0" eaLnBrk="1" latinLnBrk="0" hangingPunct="1">
              <a:lnSpc>
                <a:spcPct val="90000"/>
              </a:lnSpc>
              <a:spcBef>
                <a:spcPts val="500"/>
              </a:spcBef>
              <a:buFont typeface="Wingdings" pitchFamily="2" charset="2"/>
              <a:buChar char="§"/>
              <a:defRPr lang="en-US" sz="2000" kern="1200" dirty="0" smtClean="0">
                <a:solidFill>
                  <a:prstClr val="black"/>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lang="en-US" sz="1800" kern="1200" dirty="0" smtClean="0">
                <a:solidFill>
                  <a:prstClr val="black"/>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solidFill>
                  <a:srgbClr val="1D3555"/>
                </a:solidFill>
                <a:latin typeface="+mj-lt"/>
                <a:ea typeface="Source Sans Pro Light" panose="020B0403030403020204" pitchFamily="34" charset="0"/>
              </a:rPr>
              <a:t>1099 Due Dates and Updates</a:t>
            </a:r>
          </a:p>
        </p:txBody>
      </p:sp>
    </p:spTree>
    <p:extLst>
      <p:ext uri="{BB962C8B-B14F-4D97-AF65-F5344CB8AC3E}">
        <p14:creationId xmlns:p14="http://schemas.microsoft.com/office/powerpoint/2010/main" val="857596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587761" y="178906"/>
            <a:ext cx="11522076" cy="656205"/>
          </a:xfrm>
        </p:spPr>
        <p:txBody>
          <a:bodyPr>
            <a:normAutofit fontScale="92500" lnSpcReduction="10000"/>
          </a:bodyPr>
          <a:lstStyle/>
          <a:p>
            <a:pPr marL="0" indent="0">
              <a:buNone/>
            </a:pPr>
            <a:r>
              <a:rPr lang="en-US" sz="4400" dirty="0">
                <a:solidFill>
                  <a:schemeClr val="tx2"/>
                </a:solidFill>
                <a:latin typeface="+mj-lt"/>
              </a:rPr>
              <a:t>Reporting Group </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081088"/>
            <a:ext cx="5487988" cy="3511550"/>
          </a:xfrm>
        </p:spPr>
        <p:txBody>
          <a:bodyPr/>
          <a:lstStyle/>
          <a:p>
            <a:pPr marL="342900" indent="-342900">
              <a:buClr>
                <a:srgbClr val="4B4B4B"/>
              </a:buClr>
              <a:buFont typeface="Wingdings" panose="05000000000000000000" pitchFamily="2" charset="2"/>
              <a:buChar char="§"/>
            </a:pPr>
            <a:r>
              <a:rPr lang="en-US" dirty="0">
                <a:solidFill>
                  <a:schemeClr val="tx2"/>
                </a:solidFill>
              </a:rPr>
              <a:t>PR &gt;Maintenance &gt; Report Group</a:t>
            </a:r>
          </a:p>
          <a:p>
            <a:pPr marL="342900" indent="-342900">
              <a:buClr>
                <a:srgbClr val="4B4B4B"/>
              </a:buClr>
              <a:buFont typeface="Wingdings" panose="05000000000000000000" pitchFamily="2" charset="2"/>
              <a:buChar char="§"/>
            </a:pPr>
            <a:r>
              <a:rPr lang="en-US" dirty="0">
                <a:solidFill>
                  <a:schemeClr val="tx2"/>
                </a:solidFill>
              </a:rPr>
              <a:t>Highlight an employee in the Available field and click the Add Employee icon. This will add the selected employee to the Selected field.</a:t>
            </a:r>
          </a:p>
          <a:p>
            <a:pPr marL="342900" indent="-342900">
              <a:buClr>
                <a:srgbClr val="4B4B4B"/>
              </a:buClr>
              <a:buFont typeface="Wingdings" panose="05000000000000000000" pitchFamily="2" charset="2"/>
              <a:buChar char="§"/>
            </a:pPr>
            <a:r>
              <a:rPr lang="en-US" dirty="0">
                <a:solidFill>
                  <a:schemeClr val="tx2"/>
                </a:solidFill>
              </a:rPr>
              <a:t>Highlight an employee in the Selected field and click the Remove Employee icon  to move the selected employee from the Selected to the Available field.</a:t>
            </a:r>
          </a:p>
        </p:txBody>
      </p:sp>
      <p:pic>
        <p:nvPicPr>
          <p:cNvPr id="5" name="Picture 4" descr="A screenshot of a computer&#10;&#10;AI-generated content may be incorrect.">
            <a:extLst>
              <a:ext uri="{FF2B5EF4-FFF2-40B4-BE49-F238E27FC236}">
                <a16:creationId xmlns:a16="http://schemas.microsoft.com/office/drawing/2014/main" id="{018468C9-F0BC-A4B3-7D25-A261032CA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95060"/>
            <a:ext cx="5135354" cy="3029913"/>
          </a:xfrm>
          <a:prstGeom prst="rect">
            <a:avLst/>
          </a:prstGeom>
        </p:spPr>
      </p:pic>
    </p:spTree>
    <p:extLst>
      <p:ext uri="{BB962C8B-B14F-4D97-AF65-F5344CB8AC3E}">
        <p14:creationId xmlns:p14="http://schemas.microsoft.com/office/powerpoint/2010/main" val="3424784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587761" y="178906"/>
            <a:ext cx="11522076" cy="656205"/>
          </a:xfrm>
        </p:spPr>
        <p:txBody>
          <a:bodyPr>
            <a:normAutofit fontScale="92500" lnSpcReduction="10000"/>
          </a:bodyPr>
          <a:lstStyle/>
          <a:p>
            <a:pPr marL="0" indent="0">
              <a:buNone/>
            </a:pPr>
            <a:r>
              <a:rPr lang="en-US" sz="4400" dirty="0">
                <a:solidFill>
                  <a:schemeClr val="tx2"/>
                </a:solidFill>
                <a:latin typeface="+mj-lt"/>
              </a:rPr>
              <a:t>Edit </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081088"/>
            <a:ext cx="5487988" cy="3511550"/>
          </a:xfrm>
        </p:spPr>
        <p:txBody>
          <a:bodyPr/>
          <a:lstStyle/>
          <a:p>
            <a:pPr marL="342900" indent="-342900">
              <a:buClr>
                <a:srgbClr val="4B4B4B"/>
              </a:buClr>
              <a:buFont typeface="Wingdings" panose="05000000000000000000" pitchFamily="2" charset="2"/>
              <a:buChar char="§"/>
            </a:pPr>
            <a:r>
              <a:rPr lang="en-US" dirty="0">
                <a:solidFill>
                  <a:schemeClr val="tx2"/>
                </a:solidFill>
              </a:rPr>
              <a:t>A list of all employees with history will display.</a:t>
            </a:r>
          </a:p>
          <a:p>
            <a:pPr marL="342900" indent="-342900">
              <a:buClr>
                <a:srgbClr val="4B4B4B"/>
              </a:buClr>
              <a:buFont typeface="Wingdings" panose="05000000000000000000" pitchFamily="2" charset="2"/>
              <a:buChar char="§"/>
            </a:pPr>
            <a:r>
              <a:rPr lang="en-US" dirty="0">
                <a:solidFill>
                  <a:schemeClr val="tx2"/>
                </a:solidFill>
              </a:rPr>
              <a:t>Open employees using the modify button or double click on the employee.</a:t>
            </a:r>
          </a:p>
        </p:txBody>
      </p:sp>
      <p:pic>
        <p:nvPicPr>
          <p:cNvPr id="8" name="Picture 7" descr="A close-up of a blue and white line&#10;&#10;AI-generated content may be incorrect.">
            <a:extLst>
              <a:ext uri="{FF2B5EF4-FFF2-40B4-BE49-F238E27FC236}">
                <a16:creationId xmlns:a16="http://schemas.microsoft.com/office/drawing/2014/main" id="{15AB5132-45A5-5F0F-C5AA-9341B109A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676" y="2920637"/>
            <a:ext cx="9801948" cy="1414481"/>
          </a:xfrm>
          <a:prstGeom prst="rect">
            <a:avLst/>
          </a:prstGeom>
        </p:spPr>
      </p:pic>
    </p:spTree>
    <p:extLst>
      <p:ext uri="{BB962C8B-B14F-4D97-AF65-F5344CB8AC3E}">
        <p14:creationId xmlns:p14="http://schemas.microsoft.com/office/powerpoint/2010/main" val="1628914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idx="1"/>
          </p:nvPr>
        </p:nvSpPr>
        <p:spPr>
          <a:xfrm>
            <a:off x="869115" y="222067"/>
            <a:ext cx="11522076" cy="656205"/>
          </a:xfrm>
        </p:spPr>
        <p:txBody>
          <a:bodyPr>
            <a:normAutofit fontScale="92500" lnSpcReduction="10000"/>
          </a:bodyPr>
          <a:lstStyle/>
          <a:p>
            <a:pPr marL="0" indent="0">
              <a:buNone/>
            </a:pPr>
            <a:r>
              <a:rPr lang="en-US" sz="4400" dirty="0">
                <a:solidFill>
                  <a:schemeClr val="tx2"/>
                </a:solidFill>
                <a:latin typeface="+mj-lt"/>
              </a:rPr>
              <a:t>Edit</a:t>
            </a:r>
            <a:r>
              <a:rPr lang="en-US" sz="4000" dirty="0">
                <a:latin typeface="+mj-lt"/>
              </a:rPr>
              <a:t> </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009650"/>
            <a:ext cx="5143500" cy="3511550"/>
          </a:xfrm>
        </p:spPr>
        <p:txBody>
          <a:bodyPr/>
          <a:lstStyle/>
          <a:p>
            <a:pPr marL="342900" indent="-342900">
              <a:buClr>
                <a:srgbClr val="4B4B4B"/>
              </a:buClr>
              <a:buFont typeface="Wingdings" panose="05000000000000000000" pitchFamily="2" charset="2"/>
              <a:buChar char="§"/>
            </a:pPr>
            <a:r>
              <a:rPr lang="en-US" dirty="0">
                <a:solidFill>
                  <a:schemeClr val="tx2"/>
                </a:solidFill>
              </a:rPr>
              <a:t>Two tabs of data will display.</a:t>
            </a:r>
          </a:p>
          <a:p>
            <a:pPr marL="342900" indent="-342900">
              <a:buClr>
                <a:srgbClr val="4B4B4B"/>
              </a:buClr>
              <a:buFont typeface="Wingdings" panose="05000000000000000000" pitchFamily="2" charset="2"/>
              <a:buChar char="§"/>
            </a:pPr>
            <a:r>
              <a:rPr lang="en-US" dirty="0">
                <a:solidFill>
                  <a:schemeClr val="tx2"/>
                </a:solidFill>
              </a:rPr>
              <a:t>Modify any information needed.  Gross Distribution and any withholding amounts should be filled in.  </a:t>
            </a:r>
          </a:p>
          <a:p>
            <a:pPr marL="342900" indent="-342900">
              <a:buClr>
                <a:srgbClr val="4B4B4B"/>
              </a:buClr>
              <a:buFont typeface="Wingdings" panose="05000000000000000000" pitchFamily="2" charset="2"/>
              <a:buChar char="§"/>
            </a:pPr>
            <a:r>
              <a:rPr lang="en-US" dirty="0">
                <a:solidFill>
                  <a:schemeClr val="tx2"/>
                </a:solidFill>
              </a:rPr>
              <a:t>Payee information is on the second tab.  </a:t>
            </a:r>
          </a:p>
          <a:p>
            <a:pPr marL="342900" indent="-342900">
              <a:buClr>
                <a:srgbClr val="4B4B4B"/>
              </a:buClr>
              <a:buFont typeface="Wingdings" panose="05000000000000000000" pitchFamily="2" charset="2"/>
              <a:buChar char="§"/>
            </a:pPr>
            <a:r>
              <a:rPr lang="en-US" dirty="0">
                <a:solidFill>
                  <a:schemeClr val="tx2"/>
                </a:solidFill>
              </a:rPr>
              <a:t>Taxable amount will NOT be determined or filled out.</a:t>
            </a:r>
          </a:p>
        </p:txBody>
      </p:sp>
      <p:pic>
        <p:nvPicPr>
          <p:cNvPr id="9" name="Picture 8" descr="A screenshot of a computer&#10;&#10;AI-generated content may be incorrect.">
            <a:extLst>
              <a:ext uri="{FF2B5EF4-FFF2-40B4-BE49-F238E27FC236}">
                <a16:creationId xmlns:a16="http://schemas.microsoft.com/office/drawing/2014/main" id="{2290A574-8D28-E7BF-E067-99AB32CC25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4823" y="3729345"/>
            <a:ext cx="5513638" cy="2173149"/>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4305C77F-3949-AB73-45A2-6889989AA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4823" y="1217234"/>
            <a:ext cx="5513638" cy="2173149"/>
          </a:xfrm>
          <a:prstGeom prst="rect">
            <a:avLst/>
          </a:prstGeom>
        </p:spPr>
      </p:pic>
    </p:spTree>
    <p:extLst>
      <p:ext uri="{BB962C8B-B14F-4D97-AF65-F5344CB8AC3E}">
        <p14:creationId xmlns:p14="http://schemas.microsoft.com/office/powerpoint/2010/main" val="2595508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C1F5F5-431C-448C-99C6-FE0AB823993C}"/>
              </a:ext>
            </a:extLst>
          </p:cNvPr>
          <p:cNvSpPr>
            <a:spLocks noGrp="1"/>
          </p:cNvSpPr>
          <p:nvPr>
            <p:ph idx="1"/>
          </p:nvPr>
        </p:nvSpPr>
        <p:spPr>
          <a:xfrm>
            <a:off x="869115" y="216568"/>
            <a:ext cx="11522076" cy="656205"/>
          </a:xfrm>
        </p:spPr>
        <p:txBody>
          <a:bodyPr>
            <a:normAutofit fontScale="92500" lnSpcReduction="10000"/>
          </a:bodyPr>
          <a:lstStyle/>
          <a:p>
            <a:pPr marL="0" indent="0">
              <a:buNone/>
            </a:pPr>
            <a:r>
              <a:rPr lang="en-US" sz="4400" dirty="0">
                <a:solidFill>
                  <a:schemeClr val="tx2"/>
                </a:solidFill>
                <a:latin typeface="+mj-lt"/>
              </a:rPr>
              <a:t>Proof List</a:t>
            </a:r>
          </a:p>
        </p:txBody>
      </p:sp>
      <p:sp>
        <p:nvSpPr>
          <p:cNvPr id="3" name="Text Placeholder 2">
            <a:extLst>
              <a:ext uri="{FF2B5EF4-FFF2-40B4-BE49-F238E27FC236}">
                <a16:creationId xmlns:a16="http://schemas.microsoft.com/office/drawing/2014/main" id="{DD2C02FE-BEAE-4605-956B-962F0FD9E4C6}"/>
              </a:ext>
            </a:extLst>
          </p:cNvPr>
          <p:cNvSpPr>
            <a:spLocks noGrp="1"/>
          </p:cNvSpPr>
          <p:nvPr>
            <p:ph type="body" sz="quarter" idx="4294967295"/>
          </p:nvPr>
        </p:nvSpPr>
        <p:spPr>
          <a:xfrm>
            <a:off x="0" y="873125"/>
            <a:ext cx="9885363" cy="3511550"/>
          </a:xfrm>
        </p:spPr>
        <p:txBody>
          <a:bodyPr/>
          <a:lstStyle/>
          <a:p>
            <a:pPr marL="342900" indent="-342900">
              <a:buClr>
                <a:srgbClr val="4B4B4B"/>
              </a:buClr>
              <a:buFont typeface="Wingdings" panose="05000000000000000000" pitchFamily="2" charset="2"/>
              <a:buChar char="§"/>
            </a:pPr>
            <a:r>
              <a:rPr lang="en-US" dirty="0">
                <a:solidFill>
                  <a:schemeClr val="tx2"/>
                </a:solidFill>
              </a:rPr>
              <a:t>Will provide you information on the 1099 forms.</a:t>
            </a:r>
          </a:p>
          <a:p>
            <a:pPr marL="342900" indent="-342900">
              <a:buClr>
                <a:srgbClr val="4B4B4B"/>
              </a:buClr>
              <a:buFont typeface="Wingdings" panose="05000000000000000000" pitchFamily="2" charset="2"/>
              <a:buChar char="§"/>
            </a:pPr>
            <a:r>
              <a:rPr lang="en-US" dirty="0">
                <a:solidFill>
                  <a:schemeClr val="tx2"/>
                </a:solidFill>
              </a:rPr>
              <a:t>Will not show recipient information.</a:t>
            </a:r>
          </a:p>
        </p:txBody>
      </p:sp>
      <p:pic>
        <p:nvPicPr>
          <p:cNvPr id="4" name="Picture 3">
            <a:extLst>
              <a:ext uri="{FF2B5EF4-FFF2-40B4-BE49-F238E27FC236}">
                <a16:creationId xmlns:a16="http://schemas.microsoft.com/office/drawing/2014/main" id="{F810DC73-C224-45A7-A6E0-58A49FB434C5}"/>
              </a:ext>
            </a:extLst>
          </p:cNvPr>
          <p:cNvPicPr>
            <a:picLocks noChangeAspect="1"/>
          </p:cNvPicPr>
          <p:nvPr/>
        </p:nvPicPr>
        <p:blipFill>
          <a:blip r:embed="rId2"/>
          <a:stretch>
            <a:fillRect/>
          </a:stretch>
        </p:blipFill>
        <p:spPr>
          <a:xfrm>
            <a:off x="733977" y="2432662"/>
            <a:ext cx="10149840" cy="3022057"/>
          </a:xfrm>
          <a:prstGeom prst="rect">
            <a:avLst/>
          </a:prstGeom>
        </p:spPr>
      </p:pic>
    </p:spTree>
    <p:extLst>
      <p:ext uri="{BB962C8B-B14F-4D97-AF65-F5344CB8AC3E}">
        <p14:creationId xmlns:p14="http://schemas.microsoft.com/office/powerpoint/2010/main" val="1317107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C1F5F5-431C-448C-99C6-FE0AB823993C}"/>
              </a:ext>
            </a:extLst>
          </p:cNvPr>
          <p:cNvSpPr>
            <a:spLocks noGrp="1"/>
          </p:cNvSpPr>
          <p:nvPr>
            <p:ph idx="1"/>
          </p:nvPr>
        </p:nvSpPr>
        <p:spPr>
          <a:xfrm>
            <a:off x="828921" y="226616"/>
            <a:ext cx="11522076" cy="656205"/>
          </a:xfrm>
        </p:spPr>
        <p:txBody>
          <a:bodyPr>
            <a:normAutofit lnSpcReduction="10000"/>
          </a:bodyPr>
          <a:lstStyle/>
          <a:p>
            <a:pPr marL="0" indent="0">
              <a:buNone/>
            </a:pPr>
            <a:r>
              <a:rPr lang="en-US" sz="4000" dirty="0">
                <a:solidFill>
                  <a:schemeClr val="tx2"/>
                </a:solidFill>
                <a:latin typeface="+mj-lt"/>
              </a:rPr>
              <a:t>Print</a:t>
            </a:r>
          </a:p>
        </p:txBody>
      </p:sp>
      <p:sp>
        <p:nvSpPr>
          <p:cNvPr id="3" name="Text Placeholder 2">
            <a:extLst>
              <a:ext uri="{FF2B5EF4-FFF2-40B4-BE49-F238E27FC236}">
                <a16:creationId xmlns:a16="http://schemas.microsoft.com/office/drawing/2014/main" id="{DD2C02FE-BEAE-4605-956B-962F0FD9E4C6}"/>
              </a:ext>
            </a:extLst>
          </p:cNvPr>
          <p:cNvSpPr>
            <a:spLocks noGrp="1"/>
          </p:cNvSpPr>
          <p:nvPr>
            <p:ph type="body" sz="quarter" idx="4294967295"/>
          </p:nvPr>
        </p:nvSpPr>
        <p:spPr>
          <a:xfrm>
            <a:off x="0" y="1069975"/>
            <a:ext cx="5994400" cy="3511550"/>
          </a:xfrm>
        </p:spPr>
        <p:txBody>
          <a:bodyPr/>
          <a:lstStyle/>
          <a:p>
            <a:pPr marL="342900" indent="-342900">
              <a:buClr>
                <a:srgbClr val="4B4B4B"/>
              </a:buClr>
              <a:buFont typeface="Wingdings" panose="05000000000000000000" pitchFamily="2" charset="2"/>
              <a:buChar char="§"/>
            </a:pPr>
            <a:r>
              <a:rPr lang="en-US" sz="2800" dirty="0">
                <a:solidFill>
                  <a:schemeClr val="tx2"/>
                </a:solidFill>
              </a:rPr>
              <a:t>Set the offset or change after printing and comparing to the forms.</a:t>
            </a:r>
          </a:p>
          <a:p>
            <a:pPr marL="342900" indent="-342900">
              <a:buClr>
                <a:srgbClr val="4B4B4B"/>
              </a:buClr>
              <a:buFont typeface="Wingdings" panose="05000000000000000000" pitchFamily="2" charset="2"/>
              <a:buChar char="§"/>
            </a:pPr>
            <a:r>
              <a:rPr lang="en-US" sz="2800" dirty="0">
                <a:solidFill>
                  <a:schemeClr val="tx2"/>
                </a:solidFill>
              </a:rPr>
              <a:t>Line up similar to 1099 forms.</a:t>
            </a:r>
          </a:p>
        </p:txBody>
      </p:sp>
    </p:spTree>
    <p:extLst>
      <p:ext uri="{BB962C8B-B14F-4D97-AF65-F5344CB8AC3E}">
        <p14:creationId xmlns:p14="http://schemas.microsoft.com/office/powerpoint/2010/main" val="1711525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C1F5F5-431C-448C-99C6-FE0AB823993C}"/>
              </a:ext>
            </a:extLst>
          </p:cNvPr>
          <p:cNvSpPr>
            <a:spLocks noGrp="1"/>
          </p:cNvSpPr>
          <p:nvPr>
            <p:ph idx="1"/>
          </p:nvPr>
        </p:nvSpPr>
        <p:spPr>
          <a:xfrm>
            <a:off x="786415" y="220095"/>
            <a:ext cx="11522076" cy="656205"/>
          </a:xfrm>
        </p:spPr>
        <p:txBody>
          <a:bodyPr>
            <a:normAutofit fontScale="92500" lnSpcReduction="10000"/>
          </a:bodyPr>
          <a:lstStyle/>
          <a:p>
            <a:pPr marL="0" indent="0">
              <a:buNone/>
            </a:pPr>
            <a:r>
              <a:rPr lang="en-US" sz="4400" dirty="0">
                <a:solidFill>
                  <a:schemeClr val="tx2"/>
                </a:solidFill>
                <a:latin typeface="+mj-lt"/>
              </a:rPr>
              <a:t>Export</a:t>
            </a:r>
          </a:p>
        </p:txBody>
      </p:sp>
      <p:sp>
        <p:nvSpPr>
          <p:cNvPr id="3" name="Text Placeholder 2">
            <a:extLst>
              <a:ext uri="{FF2B5EF4-FFF2-40B4-BE49-F238E27FC236}">
                <a16:creationId xmlns:a16="http://schemas.microsoft.com/office/drawing/2014/main" id="{DD2C02FE-BEAE-4605-956B-962F0FD9E4C6}"/>
              </a:ext>
            </a:extLst>
          </p:cNvPr>
          <p:cNvSpPr>
            <a:spLocks noGrp="1"/>
          </p:cNvSpPr>
          <p:nvPr>
            <p:ph type="body" sz="quarter" idx="4294967295"/>
          </p:nvPr>
        </p:nvSpPr>
        <p:spPr>
          <a:xfrm>
            <a:off x="0" y="976313"/>
            <a:ext cx="6502400" cy="1493837"/>
          </a:xfrm>
        </p:spPr>
        <p:txBody>
          <a:bodyPr>
            <a:normAutofit fontScale="92500" lnSpcReduction="20000"/>
          </a:bodyPr>
          <a:lstStyle/>
          <a:p>
            <a:pPr marL="342900" indent="-342900">
              <a:buClr>
                <a:srgbClr val="4B4B4B"/>
              </a:buClr>
              <a:buFont typeface="Wingdings" panose="05000000000000000000" pitchFamily="2" charset="2"/>
              <a:buChar char="§"/>
            </a:pPr>
            <a:r>
              <a:rPr lang="en-US" sz="2800" dirty="0">
                <a:solidFill>
                  <a:schemeClr val="tx2"/>
                </a:solidFill>
              </a:rPr>
              <a:t>Send forms on paper or export.</a:t>
            </a:r>
          </a:p>
          <a:p>
            <a:pPr marL="342900" indent="-342900">
              <a:buClr>
                <a:srgbClr val="4B4B4B"/>
              </a:buClr>
              <a:buFont typeface="Wingdings" panose="05000000000000000000" pitchFamily="2" charset="2"/>
              <a:buChar char="§"/>
            </a:pPr>
            <a:r>
              <a:rPr lang="en-US" sz="2800" dirty="0">
                <a:solidFill>
                  <a:schemeClr val="tx2"/>
                </a:solidFill>
              </a:rPr>
              <a:t>If you export you will upload the file to the FIRE or IRIS system just like 1099’s.</a:t>
            </a:r>
          </a:p>
        </p:txBody>
      </p:sp>
      <p:pic>
        <p:nvPicPr>
          <p:cNvPr id="5" name="Picture 4">
            <a:extLst>
              <a:ext uri="{FF2B5EF4-FFF2-40B4-BE49-F238E27FC236}">
                <a16:creationId xmlns:a16="http://schemas.microsoft.com/office/drawing/2014/main" id="{6A9F5B4E-54C7-4D3C-8550-EEEA1668AF3E}"/>
              </a:ext>
            </a:extLst>
          </p:cNvPr>
          <p:cNvPicPr>
            <a:picLocks noChangeAspect="1"/>
          </p:cNvPicPr>
          <p:nvPr/>
        </p:nvPicPr>
        <p:blipFill>
          <a:blip r:embed="rId2"/>
          <a:stretch>
            <a:fillRect/>
          </a:stretch>
        </p:blipFill>
        <p:spPr>
          <a:xfrm>
            <a:off x="435431" y="2498648"/>
            <a:ext cx="5631537" cy="3170957"/>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19117DEE-4641-8D22-1AF7-B6F565D0F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610" y="2498648"/>
            <a:ext cx="4473616" cy="3170957"/>
          </a:xfrm>
          <a:prstGeom prst="rect">
            <a:avLst/>
          </a:prstGeom>
        </p:spPr>
      </p:pic>
    </p:spTree>
    <p:extLst>
      <p:ext uri="{BB962C8B-B14F-4D97-AF65-F5344CB8AC3E}">
        <p14:creationId xmlns:p14="http://schemas.microsoft.com/office/powerpoint/2010/main" val="2710428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4B23D2-605C-42D8-A928-E5539E0CE734}"/>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8022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51AE7B-97B8-8A44-809E-FB11D3D41C50}"/>
              </a:ext>
            </a:extLst>
          </p:cNvPr>
          <p:cNvSpPr>
            <a:spLocks noGrp="1"/>
          </p:cNvSpPr>
          <p:nvPr>
            <p:ph type="body" sz="quarter" idx="10"/>
          </p:nvPr>
        </p:nvSpPr>
        <p:spPr>
          <a:xfrm>
            <a:off x="380481" y="4298218"/>
            <a:ext cx="9469323" cy="1117062"/>
          </a:xfrm>
        </p:spPr>
        <p:txBody>
          <a:bodyPr>
            <a:normAutofit fontScale="92500" lnSpcReduction="20000"/>
          </a:bodyPr>
          <a:lstStyle/>
          <a:p>
            <a:r>
              <a:rPr lang="en-US" dirty="0"/>
              <a:t>Thank you!</a:t>
            </a:r>
          </a:p>
          <a:p>
            <a:r>
              <a:rPr lang="en-US" sz="2400" dirty="0"/>
              <a:t>Luis.cruz@sprbrk.com</a:t>
            </a:r>
          </a:p>
        </p:txBody>
      </p:sp>
      <p:sp>
        <p:nvSpPr>
          <p:cNvPr id="36" name="Rectangle 35">
            <a:extLst>
              <a:ext uri="{FF2B5EF4-FFF2-40B4-BE49-F238E27FC236}">
                <a16:creationId xmlns:a16="http://schemas.microsoft.com/office/drawing/2014/main" id="{CDAA6E10-46D6-5741-8075-9A1B3E0687FB}"/>
              </a:ext>
            </a:extLst>
          </p:cNvPr>
          <p:cNvSpPr/>
          <p:nvPr/>
        </p:nvSpPr>
        <p:spPr>
          <a:xfrm>
            <a:off x="14795317" y="1760958"/>
            <a:ext cx="573437" cy="576072"/>
          </a:xfrm>
          <a:prstGeom prst="rect">
            <a:avLst/>
          </a:prstGeom>
          <a:solidFill>
            <a:srgbClr val="440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9D57440-EC8F-8F43-98E0-FDCCCC712865}"/>
              </a:ext>
            </a:extLst>
          </p:cNvPr>
          <p:cNvSpPr/>
          <p:nvPr/>
        </p:nvSpPr>
        <p:spPr>
          <a:xfrm>
            <a:off x="13907067" y="1776174"/>
            <a:ext cx="573437" cy="576072"/>
          </a:xfrm>
          <a:prstGeom prst="rect">
            <a:avLst/>
          </a:prstGeom>
          <a:solidFill>
            <a:srgbClr val="2B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CD205E0-31A0-8143-8104-9C24591BCE63}"/>
              </a:ext>
            </a:extLst>
          </p:cNvPr>
          <p:cNvSpPr/>
          <p:nvPr/>
        </p:nvSpPr>
        <p:spPr>
          <a:xfrm>
            <a:off x="12930402" y="1730314"/>
            <a:ext cx="573437" cy="576072"/>
          </a:xfrm>
          <a:prstGeom prst="rect">
            <a:avLst/>
          </a:prstGeom>
          <a:solidFill>
            <a:srgbClr val="38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7DF965E-3114-6249-A3A3-880A2DF013A0}"/>
              </a:ext>
            </a:extLst>
          </p:cNvPr>
          <p:cNvSpPr/>
          <p:nvPr/>
        </p:nvSpPr>
        <p:spPr>
          <a:xfrm>
            <a:off x="12959292" y="2608220"/>
            <a:ext cx="573437" cy="576072"/>
          </a:xfrm>
          <a:prstGeom prst="rect">
            <a:avLst/>
          </a:prstGeom>
          <a:solidFill>
            <a:srgbClr val="8BB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185323F-8B49-2249-A299-82BD46492C8F}"/>
              </a:ext>
            </a:extLst>
          </p:cNvPr>
          <p:cNvSpPr/>
          <p:nvPr/>
        </p:nvSpPr>
        <p:spPr>
          <a:xfrm>
            <a:off x="12915580" y="852408"/>
            <a:ext cx="573437" cy="576072"/>
          </a:xfrm>
          <a:prstGeom prst="rect">
            <a:avLst/>
          </a:prstGeom>
          <a:solidFill>
            <a:srgbClr val="EF0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936EA89-81F8-054D-A41E-2BA7EB614375}"/>
              </a:ext>
            </a:extLst>
          </p:cNvPr>
          <p:cNvSpPr/>
          <p:nvPr/>
        </p:nvSpPr>
        <p:spPr>
          <a:xfrm>
            <a:off x="13907067" y="852408"/>
            <a:ext cx="573437" cy="576072"/>
          </a:xfrm>
          <a:prstGeom prst="rect">
            <a:avLst/>
          </a:prstGeom>
          <a:solidFill>
            <a:srgbClr val="EF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F8C424F-B78F-CC4D-82A7-DC0B34083A9D}"/>
              </a:ext>
            </a:extLst>
          </p:cNvPr>
          <p:cNvSpPr/>
          <p:nvPr/>
        </p:nvSpPr>
        <p:spPr>
          <a:xfrm>
            <a:off x="12896802" y="0"/>
            <a:ext cx="573437" cy="576072"/>
          </a:xfrm>
          <a:prstGeom prst="rect">
            <a:avLst/>
          </a:prstGeom>
          <a:solidFill>
            <a:srgbClr val="1D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341FF22-E442-E44D-A7D2-85D1D67D2620}"/>
              </a:ext>
            </a:extLst>
          </p:cNvPr>
          <p:cNvSpPr/>
          <p:nvPr/>
        </p:nvSpPr>
        <p:spPr>
          <a:xfrm>
            <a:off x="14795317" y="852408"/>
            <a:ext cx="573437" cy="576072"/>
          </a:xfrm>
          <a:prstGeom prst="rect">
            <a:avLst/>
          </a:prstGeom>
          <a:solidFill>
            <a:srgbClr val="FFA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27225E6-DE6D-4E4E-8F12-28ED718EF259}"/>
              </a:ext>
            </a:extLst>
          </p:cNvPr>
          <p:cNvSpPr/>
          <p:nvPr/>
        </p:nvSpPr>
        <p:spPr>
          <a:xfrm>
            <a:off x="13917239" y="0"/>
            <a:ext cx="573437" cy="576072"/>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561BB10-CB9E-7C45-AAB6-E1F145330F14}"/>
              </a:ext>
            </a:extLst>
          </p:cNvPr>
          <p:cNvSpPr txBox="1"/>
          <p:nvPr/>
        </p:nvSpPr>
        <p:spPr>
          <a:xfrm>
            <a:off x="12680988" y="-784499"/>
            <a:ext cx="1005063" cy="646331"/>
          </a:xfrm>
          <a:prstGeom prst="rect">
            <a:avLst/>
          </a:prstGeom>
          <a:noFill/>
        </p:spPr>
        <p:txBody>
          <a:bodyPr wrap="square" rtlCol="0">
            <a:spAutoFit/>
          </a:bodyPr>
          <a:lstStyle/>
          <a:p>
            <a:pPr algn="ctr"/>
            <a:r>
              <a:rPr lang="en-US" dirty="0"/>
              <a:t>Primary</a:t>
            </a:r>
            <a:br>
              <a:rPr lang="en-US" dirty="0"/>
            </a:br>
            <a:r>
              <a:rPr lang="en-US" dirty="0"/>
              <a:t>Colours</a:t>
            </a:r>
          </a:p>
        </p:txBody>
      </p:sp>
      <p:sp>
        <p:nvSpPr>
          <p:cNvPr id="45" name="TextBox 44">
            <a:extLst>
              <a:ext uri="{FF2B5EF4-FFF2-40B4-BE49-F238E27FC236}">
                <a16:creationId xmlns:a16="http://schemas.microsoft.com/office/drawing/2014/main" id="{F48879B7-42FA-0347-B3D7-60A46552187D}"/>
              </a:ext>
            </a:extLst>
          </p:cNvPr>
          <p:cNvSpPr txBox="1"/>
          <p:nvPr/>
        </p:nvSpPr>
        <p:spPr>
          <a:xfrm>
            <a:off x="13780818" y="-784499"/>
            <a:ext cx="1419715" cy="646331"/>
          </a:xfrm>
          <a:prstGeom prst="rect">
            <a:avLst/>
          </a:prstGeom>
          <a:noFill/>
        </p:spPr>
        <p:txBody>
          <a:bodyPr wrap="square" rtlCol="0">
            <a:spAutoFit/>
          </a:bodyPr>
          <a:lstStyle/>
          <a:p>
            <a:pPr algn="ctr"/>
            <a:r>
              <a:rPr lang="en-US" dirty="0"/>
              <a:t>Secondary</a:t>
            </a:r>
            <a:br>
              <a:rPr lang="en-US" dirty="0"/>
            </a:br>
            <a:r>
              <a:rPr lang="en-US" dirty="0"/>
              <a:t>Colours</a:t>
            </a:r>
          </a:p>
        </p:txBody>
      </p:sp>
    </p:spTree>
    <p:extLst>
      <p:ext uri="{BB962C8B-B14F-4D97-AF65-F5344CB8AC3E}">
        <p14:creationId xmlns:p14="http://schemas.microsoft.com/office/powerpoint/2010/main" val="40790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343025"/>
            <a:ext cx="9885363" cy="4171950"/>
          </a:xfrm>
        </p:spPr>
        <p:txBody>
          <a:bodyPr>
            <a:normAutofit/>
          </a:bodyPr>
          <a:lstStyle/>
          <a:p>
            <a:r>
              <a:rPr lang="en-US" sz="2800" b="1" dirty="0">
                <a:solidFill>
                  <a:srgbClr val="1D3555"/>
                </a:solidFill>
                <a:latin typeface="Source Sans Pro" panose="020B0503030403020204" pitchFamily="34" charset="0"/>
                <a:ea typeface="Source Sans Pro" panose="020B0503030403020204" pitchFamily="34" charset="0"/>
              </a:rPr>
              <a:t>The Solv Group </a:t>
            </a:r>
            <a:r>
              <a:rPr lang="en-US" sz="2800" dirty="0">
                <a:solidFill>
                  <a:srgbClr val="1D3555"/>
                </a:solidFill>
                <a:latin typeface="Source Sans Pro" panose="020B0503030403020204" pitchFamily="34" charset="0"/>
                <a:ea typeface="Source Sans Pro" panose="020B0503030403020204" pitchFamily="34" charset="0"/>
              </a:rPr>
              <a:t>(formerly Centro) - 800.388.3650                            https://tinyurl.com/SpringbrookEnter</a:t>
            </a:r>
          </a:p>
          <a:p>
            <a:r>
              <a:rPr lang="en-US" sz="2800" dirty="0">
                <a:solidFill>
                  <a:srgbClr val="1D3555"/>
                </a:solidFill>
                <a:latin typeface="Source Sans Pro" panose="020B0503030403020204" pitchFamily="34" charset="0"/>
                <a:ea typeface="Source Sans Pro" panose="020B0503030403020204" pitchFamily="34" charset="0"/>
              </a:rPr>
              <a:t>Order Forms – Assure line-up is correct.</a:t>
            </a:r>
          </a:p>
          <a:p>
            <a:endParaRPr lang="en-US" sz="2800" dirty="0">
              <a:solidFill>
                <a:srgbClr val="1D3555"/>
              </a:solidFill>
              <a:latin typeface="Source Sans Pro" panose="020B0503030403020204" pitchFamily="34" charset="0"/>
              <a:ea typeface="Source Sans Pro" panose="020B0503030403020204" pitchFamily="34" charset="0"/>
            </a:endParaRPr>
          </a:p>
          <a:p>
            <a:r>
              <a:rPr lang="en-US" sz="2800" dirty="0">
                <a:solidFill>
                  <a:srgbClr val="1D3555"/>
                </a:solidFill>
                <a:latin typeface="Source Sans Pro" panose="020B0503030403020204" pitchFamily="34" charset="0"/>
                <a:ea typeface="Source Sans Pro" panose="020B0503030403020204" pitchFamily="34" charset="0"/>
              </a:rPr>
              <a:t>Please do not order forms from any other vendor.  Springbrook tests this one vendor forms for line-up.</a:t>
            </a:r>
          </a:p>
        </p:txBody>
      </p:sp>
      <p:sp>
        <p:nvSpPr>
          <p:cNvPr id="5" name="Text Placeholder 1">
            <a:extLst>
              <a:ext uri="{FF2B5EF4-FFF2-40B4-BE49-F238E27FC236}">
                <a16:creationId xmlns:a16="http://schemas.microsoft.com/office/drawing/2014/main" id="{EC630489-2636-4019-96A2-0DCF3E1CBC5A}"/>
              </a:ext>
            </a:extLst>
          </p:cNvPr>
          <p:cNvSpPr txBox="1">
            <a:spLocks/>
          </p:cNvSpPr>
          <p:nvPr/>
        </p:nvSpPr>
        <p:spPr>
          <a:xfrm>
            <a:off x="514313" y="469900"/>
            <a:ext cx="9890163" cy="812800"/>
          </a:xfrm>
          <a:prstGeom prst="rect">
            <a:avLst/>
          </a:prstGeom>
        </p:spPr>
        <p:txBody>
          <a:bodyPr vert="horz" lIns="0" tIns="0" rIns="0" bIns="0" rtlCol="0">
            <a:normAutofit/>
          </a:bodyPr>
          <a:lstStyle>
            <a:lvl1pPr marL="0" indent="0" algn="l" defTabSz="914400" rtl="0" eaLnBrk="1" latinLnBrk="0" hangingPunct="1">
              <a:lnSpc>
                <a:spcPct val="90000"/>
              </a:lnSpc>
              <a:spcBef>
                <a:spcPts val="1400"/>
              </a:spcBef>
              <a:buClr>
                <a:srgbClr val="E12726"/>
              </a:buClr>
              <a:buFontTx/>
              <a:buNone/>
              <a:defRPr lang="en-US" sz="2400" kern="1200" dirty="0" smtClean="0">
                <a:solidFill>
                  <a:schemeClr val="accent2"/>
                </a:solidFill>
                <a:latin typeface="+mn-lt"/>
                <a:ea typeface="+mn-ea"/>
                <a:cs typeface="+mn-cs"/>
              </a:defRPr>
            </a:lvl1pPr>
            <a:lvl2pPr marL="173736" indent="-173736" algn="l" defTabSz="914400" rtl="0" eaLnBrk="1" latinLnBrk="0" hangingPunct="1">
              <a:lnSpc>
                <a:spcPct val="90000"/>
              </a:lnSpc>
              <a:spcBef>
                <a:spcPts val="500"/>
              </a:spcBef>
              <a:buFont typeface="Wingdings" pitchFamily="2" charset="2"/>
              <a:buChar char="§"/>
              <a:defRPr lang="en-US" sz="2000" kern="1200" dirty="0" smtClean="0">
                <a:solidFill>
                  <a:prstClr val="black"/>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lang="en-US" sz="1800" kern="1200" dirty="0" smtClean="0">
                <a:solidFill>
                  <a:prstClr val="black"/>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solidFill>
                  <a:srgbClr val="1D3555"/>
                </a:solidFill>
                <a:latin typeface="+mj-lt"/>
                <a:ea typeface="Source Sans Pro Light" panose="020B0403030403020204" pitchFamily="34" charset="0"/>
              </a:rPr>
              <a:t>Order the correct forms</a:t>
            </a:r>
          </a:p>
        </p:txBody>
      </p:sp>
    </p:spTree>
    <p:extLst>
      <p:ext uri="{BB962C8B-B14F-4D97-AF65-F5344CB8AC3E}">
        <p14:creationId xmlns:p14="http://schemas.microsoft.com/office/powerpoint/2010/main" val="104838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B870-E1C3-0532-D006-7F0EDA67465F}"/>
              </a:ext>
            </a:extLst>
          </p:cNvPr>
          <p:cNvSpPr>
            <a:spLocks noGrp="1"/>
          </p:cNvSpPr>
          <p:nvPr>
            <p:ph type="title"/>
          </p:nvPr>
        </p:nvSpPr>
        <p:spPr/>
        <p:txBody>
          <a:bodyPr/>
          <a:lstStyle/>
          <a:p>
            <a:r>
              <a:rPr lang="en-US" sz="4400" dirty="0">
                <a:latin typeface="+mj-lt"/>
                <a:ea typeface="Source Sans Pro" panose="020B0503030403020204" pitchFamily="34" charset="0"/>
              </a:rPr>
              <a:t>1099 Copy A</a:t>
            </a:r>
          </a:p>
        </p:txBody>
      </p:sp>
      <p:sp>
        <p:nvSpPr>
          <p:cNvPr id="3" name="Content Placeholder 2">
            <a:extLst>
              <a:ext uri="{FF2B5EF4-FFF2-40B4-BE49-F238E27FC236}">
                <a16:creationId xmlns:a16="http://schemas.microsoft.com/office/drawing/2014/main" id="{F1D77CD7-9AF6-42F5-3CBA-4FA1FDBB8DED}"/>
              </a:ext>
            </a:extLst>
          </p:cNvPr>
          <p:cNvSpPr>
            <a:spLocks noGrp="1"/>
          </p:cNvSpPr>
          <p:nvPr>
            <p:ph idx="1"/>
          </p:nvPr>
        </p:nvSpPr>
        <p:spPr/>
        <p:txBody>
          <a:bodyPr/>
          <a:lstStyle/>
          <a:p>
            <a:r>
              <a:rPr lang="en-US" sz="2400" b="1" dirty="0">
                <a:solidFill>
                  <a:schemeClr val="tx2"/>
                </a:solidFill>
              </a:rPr>
              <a:t>Note about Forms printed – Springbrook does not test line ups to print on the </a:t>
            </a:r>
            <a:r>
              <a:rPr lang="en-US" sz="2400" b="1" dirty="0">
                <a:solidFill>
                  <a:schemeClr val="bg2"/>
                </a:solidFill>
              </a:rPr>
              <a:t>red printed form</a:t>
            </a:r>
            <a:r>
              <a:rPr lang="en-US" sz="2400" b="1" dirty="0">
                <a:solidFill>
                  <a:schemeClr val="tx2"/>
                </a:solidFill>
              </a:rPr>
              <a:t>.  If you print these forms, you may need to do some adjusting to print on them.  We expect all clients to electronically file rather than file on paper.</a:t>
            </a:r>
          </a:p>
          <a:p>
            <a:endParaRPr lang="en-US" dirty="0"/>
          </a:p>
        </p:txBody>
      </p:sp>
      <p:sp>
        <p:nvSpPr>
          <p:cNvPr id="5" name="Slide Number Placeholder 4">
            <a:extLst>
              <a:ext uri="{FF2B5EF4-FFF2-40B4-BE49-F238E27FC236}">
                <a16:creationId xmlns:a16="http://schemas.microsoft.com/office/drawing/2014/main" id="{B66E99CF-E236-57CA-404C-53A7F9EA1644}"/>
              </a:ext>
            </a:extLst>
          </p:cNvPr>
          <p:cNvSpPr>
            <a:spLocks noGrp="1"/>
          </p:cNvSpPr>
          <p:nvPr>
            <p:ph type="sldNum" sz="quarter" idx="12"/>
          </p:nvPr>
        </p:nvSpPr>
        <p:spPr/>
        <p:txBody>
          <a:bodyPr/>
          <a:lstStyle/>
          <a:p>
            <a:fld id="{6FE306A7-A228-4E07-8D4E-C1DA2C3F3993}" type="slidenum">
              <a:rPr lang="en-US" smtClean="0"/>
              <a:pPr/>
              <a:t>5</a:t>
            </a:fld>
            <a:endParaRPr lang="en-US" dirty="0"/>
          </a:p>
        </p:txBody>
      </p:sp>
    </p:spTree>
    <p:extLst>
      <p:ext uri="{BB962C8B-B14F-4D97-AF65-F5344CB8AC3E}">
        <p14:creationId xmlns:p14="http://schemas.microsoft.com/office/powerpoint/2010/main" val="401221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457325"/>
            <a:ext cx="9885363" cy="4340225"/>
          </a:xfrm>
        </p:spPr>
        <p:txBody>
          <a:bodyPr/>
          <a:lstStyle/>
          <a:p>
            <a:r>
              <a:rPr lang="en-US" sz="2800" dirty="0">
                <a:solidFill>
                  <a:srgbClr val="1D3555"/>
                </a:solidFill>
                <a:latin typeface="Source Sans Pro" panose="020B0503030403020204" pitchFamily="34" charset="0"/>
                <a:ea typeface="Source Sans Pro" panose="020B0503030403020204" pitchFamily="34" charset="0"/>
              </a:rPr>
              <a:t>General 1099 information</a:t>
            </a:r>
          </a:p>
          <a:p>
            <a:pPr marL="342900" indent="-342900">
              <a:buClr>
                <a:schemeClr val="tx2"/>
              </a:buClr>
              <a:buFont typeface="Wingdings" panose="05000000000000000000" pitchFamily="2" charset="2"/>
              <a:buChar char="§"/>
            </a:pPr>
            <a:r>
              <a:rPr lang="en-US" b="1" dirty="0">
                <a:solidFill>
                  <a:schemeClr val="tx2"/>
                </a:solidFill>
                <a:hlinkClick r:id="rId3">
                  <a:extLst>
                    <a:ext uri="{A12FA001-AC4F-418D-AE19-62706E023703}">
                      <ahyp:hlinkClr xmlns:ahyp="http://schemas.microsoft.com/office/drawing/2018/hyperlinkcolor" val="tx"/>
                    </a:ext>
                  </a:extLst>
                </a:hlinkClick>
              </a:rPr>
              <a:t>2025 General Instructions for Certain Information Returns (irs.gov)</a:t>
            </a:r>
            <a:endParaRPr lang="en-US" b="1" dirty="0">
              <a:solidFill>
                <a:schemeClr val="tx2"/>
              </a:solidFill>
            </a:endParaRPr>
          </a:p>
          <a:p>
            <a:r>
              <a:rPr lang="en-US" sz="2800" dirty="0">
                <a:solidFill>
                  <a:srgbClr val="1D3555"/>
                </a:solidFill>
                <a:latin typeface="Source Sans Pro" panose="020B0503030403020204" pitchFamily="34" charset="0"/>
                <a:ea typeface="Source Sans Pro" panose="020B0503030403020204" pitchFamily="34" charset="0"/>
              </a:rPr>
              <a:t>Download instructions from the IRS.</a:t>
            </a:r>
          </a:p>
          <a:p>
            <a:pPr marL="342900" indent="-342900">
              <a:buClr>
                <a:srgbClr val="1D3555"/>
              </a:buClr>
              <a:buFont typeface="Wingdings" panose="05000000000000000000" pitchFamily="2" charset="2"/>
              <a:buChar char="§"/>
            </a:pPr>
            <a:r>
              <a:rPr lang="en-US" b="1" i="0" u="sng" dirty="0">
                <a:solidFill>
                  <a:srgbClr val="002D62"/>
                </a:solidFill>
                <a:effectLst/>
                <a:latin typeface="Source Sans Pro" panose="020B0503030403020204" pitchFamily="34" charset="0"/>
                <a:hlinkClick r:id="rId4" tooltip="Instructions for Form 1099-MISC and Form 1099-NEC"/>
              </a:rPr>
              <a:t>Instructions for Form 1099-MISC and Form 1099-NEC</a:t>
            </a:r>
            <a:r>
              <a:rPr lang="en-US" b="1" i="0" dirty="0">
                <a:solidFill>
                  <a:srgbClr val="1B1B1B"/>
                </a:solidFill>
                <a:effectLst/>
                <a:latin typeface="Source Sans Pro" panose="020B0503030403020204" pitchFamily="34" charset="0"/>
              </a:rPr>
              <a:t> </a:t>
            </a:r>
          </a:p>
          <a:p>
            <a:pPr marL="342900" indent="-342900">
              <a:buClr>
                <a:srgbClr val="1D3555"/>
              </a:buClr>
              <a:buFont typeface="Wingdings" panose="05000000000000000000" pitchFamily="2" charset="2"/>
              <a:buChar char="§"/>
            </a:pPr>
            <a:r>
              <a:rPr lang="en-US" b="1" i="0" u="sng" dirty="0">
                <a:solidFill>
                  <a:srgbClr val="002D62"/>
                </a:solidFill>
                <a:effectLst/>
                <a:latin typeface="Source Sans Pro" panose="020B0503030403020204" pitchFamily="34" charset="0"/>
                <a:hlinkClick r:id="rId5"/>
              </a:rPr>
              <a:t>Instructions for Form 1099-R</a:t>
            </a:r>
            <a:endParaRPr lang="en-US" b="1" i="0" u="sng" dirty="0">
              <a:solidFill>
                <a:srgbClr val="002D62"/>
              </a:solidFill>
              <a:effectLst/>
              <a:latin typeface="Source Sans Pro" panose="020B0503030403020204" pitchFamily="34" charset="0"/>
            </a:endParaRPr>
          </a:p>
          <a:p>
            <a:pPr marL="457200" indent="-457200">
              <a:buClr>
                <a:srgbClr val="1D3555"/>
              </a:buClr>
              <a:buFont typeface="Wingdings" panose="05000000000000000000" pitchFamily="2" charset="2"/>
              <a:buChar char="§"/>
            </a:pPr>
            <a:endParaRPr lang="en-US" b="1" dirty="0">
              <a:solidFill>
                <a:srgbClr val="1D3555"/>
              </a:solidFill>
              <a:latin typeface="Source Sans Pro" panose="020B0503030403020204" pitchFamily="34" charset="0"/>
              <a:ea typeface="Source Sans Pro" panose="020B0503030403020204" pitchFamily="34" charset="0"/>
            </a:endParaRPr>
          </a:p>
        </p:txBody>
      </p:sp>
      <p:sp>
        <p:nvSpPr>
          <p:cNvPr id="12" name="Text Placeholder 1">
            <a:extLst>
              <a:ext uri="{FF2B5EF4-FFF2-40B4-BE49-F238E27FC236}">
                <a16:creationId xmlns:a16="http://schemas.microsoft.com/office/drawing/2014/main" id="{96FEAA90-39E9-4891-B884-4107BC91CB5B}"/>
              </a:ext>
            </a:extLst>
          </p:cNvPr>
          <p:cNvSpPr txBox="1">
            <a:spLocks/>
          </p:cNvSpPr>
          <p:nvPr/>
        </p:nvSpPr>
        <p:spPr>
          <a:xfrm>
            <a:off x="519112" y="469900"/>
            <a:ext cx="9885363" cy="812800"/>
          </a:xfrm>
          <a:prstGeom prst="rect">
            <a:avLst/>
          </a:prstGeom>
        </p:spPr>
        <p:txBody>
          <a:bodyPr vert="horz" lIns="0" tIns="0" rIns="0" bIns="0" rtlCol="0">
            <a:normAutofit/>
          </a:bodyPr>
          <a:lstStyle>
            <a:lvl1pPr marL="0" indent="0" algn="l" defTabSz="914400" rtl="0" eaLnBrk="1" latinLnBrk="0" hangingPunct="1">
              <a:lnSpc>
                <a:spcPct val="90000"/>
              </a:lnSpc>
              <a:spcBef>
                <a:spcPts val="1400"/>
              </a:spcBef>
              <a:buClr>
                <a:srgbClr val="E12726"/>
              </a:buClr>
              <a:buFontTx/>
              <a:buNone/>
              <a:defRPr lang="en-US" sz="2400" kern="1200" dirty="0" smtClean="0">
                <a:solidFill>
                  <a:schemeClr val="accent2"/>
                </a:solidFill>
                <a:latin typeface="+mn-lt"/>
                <a:ea typeface="+mn-ea"/>
                <a:cs typeface="+mn-cs"/>
              </a:defRPr>
            </a:lvl1pPr>
            <a:lvl2pPr marL="173736" indent="-173736" algn="l" defTabSz="914400" rtl="0" eaLnBrk="1" latinLnBrk="0" hangingPunct="1">
              <a:lnSpc>
                <a:spcPct val="90000"/>
              </a:lnSpc>
              <a:spcBef>
                <a:spcPts val="500"/>
              </a:spcBef>
              <a:buFont typeface="Wingdings" pitchFamily="2" charset="2"/>
              <a:buChar char="§"/>
              <a:defRPr lang="en-US" sz="2000" kern="1200" dirty="0" smtClean="0">
                <a:solidFill>
                  <a:prstClr val="black"/>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lang="en-US" sz="1800" kern="1200" dirty="0" smtClean="0">
                <a:solidFill>
                  <a:prstClr val="black"/>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300" dirty="0">
                <a:solidFill>
                  <a:schemeClr val="tx1"/>
                </a:solidFill>
                <a:latin typeface="+mj-lt"/>
                <a:ea typeface="Source Sans Pro" panose="020B0503030403020204" pitchFamily="34" charset="0"/>
              </a:rPr>
              <a:t>IRS Documentation</a:t>
            </a:r>
          </a:p>
        </p:txBody>
      </p:sp>
    </p:spTree>
    <p:extLst>
      <p:ext uri="{BB962C8B-B14F-4D97-AF65-F5344CB8AC3E}">
        <p14:creationId xmlns:p14="http://schemas.microsoft.com/office/powerpoint/2010/main" val="240133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9529-D1BD-4A69-A9D1-1CB961ECB045}"/>
              </a:ext>
            </a:extLst>
          </p:cNvPr>
          <p:cNvSpPr>
            <a:spLocks noGrp="1"/>
          </p:cNvSpPr>
          <p:nvPr>
            <p:ph type="title"/>
          </p:nvPr>
        </p:nvSpPr>
        <p:spPr>
          <a:xfrm>
            <a:off x="669850" y="292608"/>
            <a:ext cx="11180667" cy="874319"/>
          </a:xfrm>
        </p:spPr>
        <p:txBody>
          <a:bodyPr/>
          <a:lstStyle/>
          <a:p>
            <a:r>
              <a:rPr lang="en-US" sz="4400" dirty="0">
                <a:latin typeface="+mj-lt"/>
                <a:ea typeface="Source Sans Pro" panose="020B0503030403020204" pitchFamily="34" charset="0"/>
              </a:rPr>
              <a:t>Two filing options</a:t>
            </a:r>
            <a:br>
              <a:rPr lang="en-US" sz="4300" dirty="0">
                <a:latin typeface="+mj-lt"/>
                <a:ea typeface="Source Sans Pro" panose="020B0503030403020204" pitchFamily="34" charset="0"/>
              </a:rPr>
            </a:br>
            <a:br>
              <a:rPr lang="en-US" sz="4300" dirty="0">
                <a:latin typeface="+mj-lt"/>
                <a:ea typeface="Source Sans Pro" panose="020B0503030403020204" pitchFamily="34" charset="0"/>
              </a:rPr>
            </a:br>
            <a:r>
              <a:rPr lang="en-US" sz="2800" dirty="0">
                <a:latin typeface="+mj-lt"/>
                <a:ea typeface="Source Sans Pro" panose="020B0503030403020204" pitchFamily="34" charset="0"/>
              </a:rPr>
              <a:t>1. </a:t>
            </a:r>
            <a:r>
              <a:rPr lang="en-US" sz="2800" i="0" dirty="0">
                <a:effectLst/>
                <a:latin typeface="Source Sans Pro" panose="020B0503030403020204" pitchFamily="34" charset="0"/>
              </a:rPr>
              <a:t>E-file information returns with </a:t>
            </a:r>
            <a:r>
              <a:rPr lang="en-US" sz="2800" b="1" i="0" dirty="0">
                <a:effectLst/>
                <a:latin typeface="Source Sans Pro" panose="020B0503030403020204" pitchFamily="34" charset="0"/>
              </a:rPr>
              <a:t>IRIS</a:t>
            </a:r>
            <a:r>
              <a:rPr lang="en-US" sz="2800" i="0" dirty="0">
                <a:effectLst/>
                <a:latin typeface="Source Sans Pro" panose="020B0503030403020204" pitchFamily="34" charset="0"/>
              </a:rPr>
              <a:t> (</a:t>
            </a:r>
            <a:r>
              <a:rPr lang="en-US" sz="2800" b="0" i="0" dirty="0">
                <a:effectLst/>
                <a:latin typeface="Source Sans Pro" panose="020B0503030403020204" pitchFamily="34" charset="0"/>
              </a:rPr>
              <a:t>Information Returns Intake System)</a:t>
            </a:r>
            <a:br>
              <a:rPr lang="en-US" sz="1400" i="0" dirty="0">
                <a:effectLst/>
                <a:latin typeface="Source Sans Pro" panose="020B0503030403020204" pitchFamily="34" charset="0"/>
              </a:rPr>
            </a:br>
            <a:r>
              <a:rPr lang="en-US" sz="2800" i="0" dirty="0">
                <a:effectLst/>
                <a:latin typeface="Source Sans Pro" panose="020B0503030403020204" pitchFamily="34" charset="0"/>
              </a:rPr>
              <a:t>Website is:  https://la.www4.irs.gov/irportal/</a:t>
            </a:r>
            <a:br>
              <a:rPr lang="en-US" sz="2800" i="0" dirty="0">
                <a:effectLst/>
                <a:latin typeface="Source Sans Pro" panose="020B0503030403020204" pitchFamily="34" charset="0"/>
              </a:rPr>
            </a:br>
            <a:r>
              <a:rPr lang="en-US" sz="2800" i="0" dirty="0">
                <a:effectLst/>
                <a:latin typeface="Source Sans Pro" panose="020B0503030403020204" pitchFamily="34" charset="0"/>
              </a:rPr>
              <a:t>You need an ID.me account from the IRS and a Transmitter Control Code (TCC)</a:t>
            </a:r>
            <a:br>
              <a:rPr lang="en-US" sz="2800" i="0" dirty="0">
                <a:effectLst/>
                <a:latin typeface="Source Sans Pro" panose="020B0503030403020204" pitchFamily="34" charset="0"/>
              </a:rPr>
            </a:br>
            <a:br>
              <a:rPr lang="en-US" sz="2800" i="0" dirty="0">
                <a:effectLst/>
                <a:latin typeface="Source Sans Pro" panose="020B0503030403020204" pitchFamily="34" charset="0"/>
              </a:rPr>
            </a:br>
            <a:r>
              <a:rPr lang="en-US" sz="2800" i="0" dirty="0">
                <a:effectLst/>
                <a:latin typeface="Source Sans Pro" panose="020B0503030403020204" pitchFamily="34" charset="0"/>
              </a:rPr>
              <a:t>2.  Filing Information Returns Electronically (FIRE)</a:t>
            </a:r>
            <a:br>
              <a:rPr lang="en-US" sz="2800" i="0" dirty="0">
                <a:effectLst/>
                <a:latin typeface="Source Sans Pro" panose="020B0503030403020204" pitchFamily="34" charset="0"/>
              </a:rPr>
            </a:br>
            <a:r>
              <a:rPr lang="en-US" sz="2800" i="0" dirty="0">
                <a:effectLst/>
                <a:latin typeface="Source Sans Pro" panose="020B0503030403020204" pitchFamily="34" charset="0"/>
              </a:rPr>
              <a:t>You need a FIRE Transmitter Control Code (TCC)</a:t>
            </a:r>
            <a:br>
              <a:rPr lang="en-US" sz="2800" i="0" dirty="0">
                <a:effectLst/>
                <a:latin typeface="Source Sans Pro" panose="020B0503030403020204" pitchFamily="34" charset="0"/>
              </a:rPr>
            </a:br>
            <a:r>
              <a:rPr lang="en-US" sz="2800" i="0" dirty="0">
                <a:effectLst/>
                <a:latin typeface="Source Sans Pro" panose="020B0503030403020204" pitchFamily="34" charset="0"/>
              </a:rPr>
              <a:t>This FIRE system is going  away and replaced by IRIS</a:t>
            </a:r>
            <a:br>
              <a:rPr lang="en-US" sz="2800" i="0" dirty="0">
                <a:effectLst/>
                <a:latin typeface="Source Sans Pro" panose="020B0503030403020204" pitchFamily="34" charset="0"/>
              </a:rPr>
            </a:br>
            <a:endParaRPr lang="en-US" sz="2800" dirty="0">
              <a:latin typeface="+mj-lt"/>
              <a:ea typeface="Source Sans Pro" panose="020B0503030403020204" pitchFamily="34" charset="0"/>
            </a:endParaRPr>
          </a:p>
        </p:txBody>
      </p:sp>
      <p:sp>
        <p:nvSpPr>
          <p:cNvPr id="3" name="Slide Number Placeholder 2">
            <a:extLst>
              <a:ext uri="{FF2B5EF4-FFF2-40B4-BE49-F238E27FC236}">
                <a16:creationId xmlns:a16="http://schemas.microsoft.com/office/drawing/2014/main" id="{758C0720-A315-40BE-91F0-54E29C8787CF}"/>
              </a:ext>
            </a:extLst>
          </p:cNvPr>
          <p:cNvSpPr>
            <a:spLocks noGrp="1"/>
          </p:cNvSpPr>
          <p:nvPr>
            <p:ph type="sldNum" sz="quarter" idx="12"/>
          </p:nvPr>
        </p:nvSpPr>
        <p:spPr/>
        <p:txBody>
          <a:bodyPr/>
          <a:lstStyle/>
          <a:p>
            <a:fld id="{6FE306A7-A228-4E07-8D4E-C1DA2C3F3993}" type="slidenum">
              <a:rPr lang="en-US" smtClean="0"/>
              <a:pPr/>
              <a:t>7</a:t>
            </a:fld>
            <a:endParaRPr lang="en-US" dirty="0"/>
          </a:p>
        </p:txBody>
      </p:sp>
    </p:spTree>
    <p:extLst>
      <p:ext uri="{BB962C8B-B14F-4D97-AF65-F5344CB8AC3E}">
        <p14:creationId xmlns:p14="http://schemas.microsoft.com/office/powerpoint/2010/main" val="852285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E3BA-FDF7-E4AD-B864-970DA02106C0}"/>
              </a:ext>
            </a:extLst>
          </p:cNvPr>
          <p:cNvSpPr>
            <a:spLocks noGrp="1"/>
          </p:cNvSpPr>
          <p:nvPr>
            <p:ph type="title"/>
          </p:nvPr>
        </p:nvSpPr>
        <p:spPr>
          <a:xfrm>
            <a:off x="729343" y="292608"/>
            <a:ext cx="11121175" cy="874319"/>
          </a:xfrm>
        </p:spPr>
        <p:txBody>
          <a:bodyPr/>
          <a:lstStyle/>
          <a:p>
            <a:r>
              <a:rPr lang="en-US" sz="4400" dirty="0">
                <a:latin typeface="+mj-lt"/>
                <a:ea typeface="Source Sans Pro" panose="020B0503030403020204" pitchFamily="34" charset="0"/>
              </a:rPr>
              <a:t>Two filing options</a:t>
            </a:r>
            <a:endParaRPr lang="en-US" sz="4400" dirty="0"/>
          </a:p>
        </p:txBody>
      </p:sp>
      <p:sp>
        <p:nvSpPr>
          <p:cNvPr id="3" name="Slide Number Placeholder 2">
            <a:extLst>
              <a:ext uri="{FF2B5EF4-FFF2-40B4-BE49-F238E27FC236}">
                <a16:creationId xmlns:a16="http://schemas.microsoft.com/office/drawing/2014/main" id="{8AECC871-10B7-12B2-F110-EAA2901A4E29}"/>
              </a:ext>
            </a:extLst>
          </p:cNvPr>
          <p:cNvSpPr>
            <a:spLocks noGrp="1"/>
          </p:cNvSpPr>
          <p:nvPr>
            <p:ph type="sldNum" sz="quarter" idx="12"/>
          </p:nvPr>
        </p:nvSpPr>
        <p:spPr/>
        <p:txBody>
          <a:bodyPr/>
          <a:lstStyle/>
          <a:p>
            <a:fld id="{6FE306A7-A228-4E07-8D4E-C1DA2C3F3993}" type="slidenum">
              <a:rPr lang="en-US" smtClean="0"/>
              <a:pPr/>
              <a:t>8</a:t>
            </a:fld>
            <a:endParaRPr lang="en-US" dirty="0"/>
          </a:p>
        </p:txBody>
      </p:sp>
      <p:sp>
        <p:nvSpPr>
          <p:cNvPr id="7" name="TextBox 6">
            <a:extLst>
              <a:ext uri="{FF2B5EF4-FFF2-40B4-BE49-F238E27FC236}">
                <a16:creationId xmlns:a16="http://schemas.microsoft.com/office/drawing/2014/main" id="{8D4FC9E8-BCC8-AB9D-5FA0-B7C5A35397F9}"/>
              </a:ext>
            </a:extLst>
          </p:cNvPr>
          <p:cNvSpPr txBox="1"/>
          <p:nvPr/>
        </p:nvSpPr>
        <p:spPr>
          <a:xfrm>
            <a:off x="729343" y="1672911"/>
            <a:ext cx="9742714" cy="1200329"/>
          </a:xfrm>
          <a:prstGeom prst="rect">
            <a:avLst/>
          </a:prstGeom>
          <a:noFill/>
        </p:spPr>
        <p:txBody>
          <a:bodyPr wrap="square">
            <a:spAutoFit/>
          </a:bodyPr>
          <a:lstStyle/>
          <a:p>
            <a:r>
              <a:rPr lang="en-US" sz="2400" dirty="0">
                <a:solidFill>
                  <a:schemeClr val="tx2"/>
                </a:solidFill>
              </a:rPr>
              <a:t>If you are required to file 10 or more information returns during the year, you must file electronically. The 10-or-more requirement is a total r</a:t>
            </a:r>
            <a:r>
              <a:rPr lang="en-US" sz="2400" b="0" i="0" dirty="0">
                <a:solidFill>
                  <a:schemeClr val="tx2"/>
                </a:solidFill>
                <a:effectLst/>
                <a:latin typeface="Source Sans Pro" panose="020B0503030403020204" pitchFamily="34" charset="0"/>
              </a:rPr>
              <a:t>eturns in a calendar year.</a:t>
            </a:r>
            <a:endParaRPr lang="en-US" sz="2400" dirty="0">
              <a:solidFill>
                <a:schemeClr val="tx2"/>
              </a:solidFill>
            </a:endParaRPr>
          </a:p>
        </p:txBody>
      </p:sp>
      <p:sp>
        <p:nvSpPr>
          <p:cNvPr id="5" name="TextBox 4">
            <a:extLst>
              <a:ext uri="{FF2B5EF4-FFF2-40B4-BE49-F238E27FC236}">
                <a16:creationId xmlns:a16="http://schemas.microsoft.com/office/drawing/2014/main" id="{D4427741-0148-56F2-9F3E-A7B20950241A}"/>
              </a:ext>
            </a:extLst>
          </p:cNvPr>
          <p:cNvSpPr txBox="1"/>
          <p:nvPr/>
        </p:nvSpPr>
        <p:spPr>
          <a:xfrm>
            <a:off x="729343" y="3243943"/>
            <a:ext cx="8811948" cy="461665"/>
          </a:xfrm>
          <a:prstGeom prst="rect">
            <a:avLst/>
          </a:prstGeom>
          <a:noFill/>
        </p:spPr>
        <p:txBody>
          <a:bodyPr wrap="square" rtlCol="0">
            <a:spAutoFit/>
          </a:bodyPr>
          <a:lstStyle/>
          <a:p>
            <a:r>
              <a:rPr lang="en-US" sz="2400" dirty="0">
                <a:solidFill>
                  <a:schemeClr val="tx2"/>
                </a:solidFill>
              </a:rPr>
              <a:t>FIRE production system availability starts on January 6, 2026.</a:t>
            </a:r>
            <a:r>
              <a:rPr lang="en-US" dirty="0"/>
              <a:t>	</a:t>
            </a:r>
          </a:p>
        </p:txBody>
      </p:sp>
    </p:spTree>
    <p:extLst>
      <p:ext uri="{BB962C8B-B14F-4D97-AF65-F5344CB8AC3E}">
        <p14:creationId xmlns:p14="http://schemas.microsoft.com/office/powerpoint/2010/main" val="288159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B739-DDC4-5233-5612-BDA662A07593}"/>
              </a:ext>
            </a:extLst>
          </p:cNvPr>
          <p:cNvSpPr>
            <a:spLocks noGrp="1"/>
          </p:cNvSpPr>
          <p:nvPr>
            <p:ph type="title"/>
          </p:nvPr>
        </p:nvSpPr>
        <p:spPr>
          <a:xfrm>
            <a:off x="712601" y="273690"/>
            <a:ext cx="11251429" cy="874319"/>
          </a:xfrm>
        </p:spPr>
        <p:txBody>
          <a:bodyPr/>
          <a:lstStyle/>
          <a:p>
            <a:r>
              <a:rPr lang="en-US" sz="4400" dirty="0">
                <a:latin typeface="+mj-lt"/>
              </a:rPr>
              <a:t>AP</a:t>
            </a:r>
            <a:r>
              <a:rPr lang="en-US" sz="4400" dirty="0">
                <a:latin typeface="+mj-lt"/>
                <a:ea typeface="Source Sans Pro" panose="020B0503030403020204" pitchFamily="34" charset="0"/>
              </a:rPr>
              <a:t>&gt; Utilities&gt; Update 1099</a:t>
            </a:r>
          </a:p>
        </p:txBody>
      </p:sp>
      <p:sp>
        <p:nvSpPr>
          <p:cNvPr id="3" name="Slide Number Placeholder 2">
            <a:extLst>
              <a:ext uri="{FF2B5EF4-FFF2-40B4-BE49-F238E27FC236}">
                <a16:creationId xmlns:a16="http://schemas.microsoft.com/office/drawing/2014/main" id="{56CA578A-5476-C4A5-2429-ED5B141D1B34}"/>
              </a:ext>
            </a:extLst>
          </p:cNvPr>
          <p:cNvSpPr>
            <a:spLocks noGrp="1"/>
          </p:cNvSpPr>
          <p:nvPr>
            <p:ph type="sldNum" sz="quarter" idx="12"/>
          </p:nvPr>
        </p:nvSpPr>
        <p:spPr/>
        <p:txBody>
          <a:bodyPr/>
          <a:lstStyle/>
          <a:p>
            <a:fld id="{6FE306A7-A228-4E07-8D4E-C1DA2C3F3993}" type="slidenum">
              <a:rPr lang="en-US" smtClean="0"/>
              <a:pPr/>
              <a:t>9</a:t>
            </a:fld>
            <a:endParaRPr lang="en-US" dirty="0"/>
          </a:p>
        </p:txBody>
      </p:sp>
      <p:sp>
        <p:nvSpPr>
          <p:cNvPr id="6" name="TextBox 5">
            <a:extLst>
              <a:ext uri="{FF2B5EF4-FFF2-40B4-BE49-F238E27FC236}">
                <a16:creationId xmlns:a16="http://schemas.microsoft.com/office/drawing/2014/main" id="{9D4CA74D-7D33-F698-3282-505496CB40AE}"/>
              </a:ext>
            </a:extLst>
          </p:cNvPr>
          <p:cNvSpPr txBox="1"/>
          <p:nvPr/>
        </p:nvSpPr>
        <p:spPr>
          <a:xfrm>
            <a:off x="712601" y="1084668"/>
            <a:ext cx="7094483" cy="923330"/>
          </a:xfrm>
          <a:prstGeom prst="rect">
            <a:avLst/>
          </a:prstGeom>
          <a:noFill/>
        </p:spPr>
        <p:txBody>
          <a:bodyPr wrap="square" rtlCol="0">
            <a:spAutoFit/>
          </a:bodyPr>
          <a:lstStyle/>
          <a:p>
            <a:r>
              <a:rPr lang="en-US" dirty="0"/>
              <a:t>Tool to update invoices with the 1099 information from a “None” to the 1099 Type listed on the Vendor. It does not change the 1099 from one type to another.  Tool is from a “None” to another </a:t>
            </a:r>
            <a:r>
              <a:rPr lang="en-US"/>
              <a:t>1099 Type.</a:t>
            </a:r>
            <a:endParaRPr lang="en-US" dirty="0"/>
          </a:p>
        </p:txBody>
      </p:sp>
      <p:pic>
        <p:nvPicPr>
          <p:cNvPr id="5" name="Picture 4" descr="A screenshot of a computer&#10;&#10;AI-generated content may be incorrect.">
            <a:extLst>
              <a:ext uri="{FF2B5EF4-FFF2-40B4-BE49-F238E27FC236}">
                <a16:creationId xmlns:a16="http://schemas.microsoft.com/office/drawing/2014/main" id="{9FDCCA36-B713-1562-3C36-A3488095B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01" y="2484566"/>
            <a:ext cx="10325425" cy="3032734"/>
          </a:xfrm>
          <a:prstGeom prst="rect">
            <a:avLst/>
          </a:prstGeom>
        </p:spPr>
      </p:pic>
    </p:spTree>
    <p:extLst>
      <p:ext uri="{BB962C8B-B14F-4D97-AF65-F5344CB8AC3E}">
        <p14:creationId xmlns:p14="http://schemas.microsoft.com/office/powerpoint/2010/main" val="3888834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28638DF88AE94CA1D4DE9B66342536" ma:contentTypeVersion="8" ma:contentTypeDescription="Create a new document." ma:contentTypeScope="" ma:versionID="2ae85711569252e33245e8a7602dea04">
  <xsd:schema xmlns:xsd="http://www.w3.org/2001/XMLSchema" xmlns:xs="http://www.w3.org/2001/XMLSchema" xmlns:p="http://schemas.microsoft.com/office/2006/metadata/properties" xmlns:ns3="d9867458-8d3e-4e68-9050-35968ba48cd0" targetNamespace="http://schemas.microsoft.com/office/2006/metadata/properties" ma:root="true" ma:fieldsID="59dee616c7222fb80f72cfc52f1d8a46" ns3:_="">
    <xsd:import namespace="d9867458-8d3e-4e68-9050-35968ba48c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67458-8d3e-4e68-9050-35968ba48c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CB52B3-61B1-4483-B32E-48543AB65C41}">
  <ds:schemaRefs>
    <ds:schemaRef ds:uri="http://schemas.microsoft.com/sharepoint/v3/contenttype/forms"/>
  </ds:schemaRefs>
</ds:datastoreItem>
</file>

<file path=customXml/itemProps2.xml><?xml version="1.0" encoding="utf-8"?>
<ds:datastoreItem xmlns:ds="http://schemas.openxmlformats.org/officeDocument/2006/customXml" ds:itemID="{D70840BA-6736-4632-B3FB-917EC494A9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867458-8d3e-4e68-9050-35968ba48c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B39203-73CB-4B79-9DC0-C1CE86A2A54F}">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aa0f7a11-59f2-4039-8743-be2679f36208}" enabled="0" method="" siteId="{aa0f7a11-59f2-4039-8743-be2679f36208}" removed="1"/>
</clbl:labelList>
</file>

<file path=docProps/app.xml><?xml version="1.0" encoding="utf-8"?>
<Properties xmlns="http://schemas.openxmlformats.org/officeDocument/2006/extended-properties" xmlns:vt="http://schemas.openxmlformats.org/officeDocument/2006/docPropsVTypes">
  <Template>Ion</Template>
  <TotalTime>24122</TotalTime>
  <Words>1671</Words>
  <Application>Microsoft Office PowerPoint</Application>
  <PresentationFormat>Widescreen</PresentationFormat>
  <Paragraphs>203</Paragraphs>
  <Slides>37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Century Gothic</vt:lpstr>
      <vt:lpstr>Source Sans Pro</vt:lpstr>
      <vt:lpstr>Source Sans Pro Light</vt:lpstr>
      <vt:lpstr>Wingdings</vt:lpstr>
      <vt:lpstr>Wingdings 3</vt:lpstr>
      <vt:lpstr>Ion</vt:lpstr>
      <vt:lpstr>PowerPoint Presentation</vt:lpstr>
      <vt:lpstr>PowerPoint Presentation</vt:lpstr>
      <vt:lpstr>PowerPoint Presentation</vt:lpstr>
      <vt:lpstr>PowerPoint Presentation</vt:lpstr>
      <vt:lpstr>1099 Copy A</vt:lpstr>
      <vt:lpstr>PowerPoint Presentation</vt:lpstr>
      <vt:lpstr>Two filing options  1. E-file information returns with IRIS (Information Returns Intake System) Website is:  https://la.www4.irs.gov/irportal/ You need an ID.me account from the IRS and a Transmitter Control Code (TCC)  2.  Filing Information Returns Electronically (FIRE) You need a FIRE Transmitter Control Code (TCC) This FIRE system is going  away and replaced by IRIS </vt:lpstr>
      <vt:lpstr>Two filing options</vt:lpstr>
      <vt:lpstr>AP&gt; Utilities&gt; Update 1099</vt:lpstr>
      <vt:lpstr>PowerPoint Presentation</vt:lpstr>
      <vt:lpstr>PowerPoint Presentation</vt:lpstr>
      <vt:lpstr>PowerPoint Presentation</vt:lpstr>
      <vt:lpstr>PowerPoint Presentation</vt:lpstr>
      <vt:lpstr>PowerPoint Presentation</vt:lpstr>
      <vt:lpstr>PowerPoint Presentation</vt:lpstr>
      <vt:lpstr>1099 Detail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Join Us on Community</vt:lpstr>
      <vt:lpstr>PowerPoint Presentation</vt:lpstr>
      <vt:lpstr>Questions?</vt:lpstr>
      <vt:lpstr>1099R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lundin</dc:creator>
  <cp:lastModifiedBy>Tiffany Ewell</cp:lastModifiedBy>
  <cp:revision>105</cp:revision>
  <dcterms:created xsi:type="dcterms:W3CDTF">2020-10-05T21:27:36Z</dcterms:created>
  <dcterms:modified xsi:type="dcterms:W3CDTF">2025-12-11T16:50:21Z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0x0101000528638DF88AE94CA1D4DE9B66342536</vt:lpwstr>
  </property>
</Properties>
</file>